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1"/>
  </p:notesMasterIdLst>
  <p:handoutMasterIdLst>
    <p:handoutMasterId r:id="rId32"/>
  </p:handoutMasterIdLst>
  <p:sldIdLst>
    <p:sldId id="388" r:id="rId2"/>
    <p:sldId id="390" r:id="rId3"/>
    <p:sldId id="389" r:id="rId4"/>
    <p:sldId id="391" r:id="rId5"/>
    <p:sldId id="392" r:id="rId6"/>
    <p:sldId id="393" r:id="rId7"/>
    <p:sldId id="394" r:id="rId8"/>
    <p:sldId id="395" r:id="rId9"/>
    <p:sldId id="410" r:id="rId10"/>
    <p:sldId id="396" r:id="rId11"/>
    <p:sldId id="412" r:id="rId12"/>
    <p:sldId id="397" r:id="rId13"/>
    <p:sldId id="413" r:id="rId14"/>
    <p:sldId id="398" r:id="rId15"/>
    <p:sldId id="399" r:id="rId16"/>
    <p:sldId id="400" r:id="rId17"/>
    <p:sldId id="401" r:id="rId18"/>
    <p:sldId id="402" r:id="rId19"/>
    <p:sldId id="403" r:id="rId20"/>
    <p:sldId id="414" r:id="rId21"/>
    <p:sldId id="405" r:id="rId22"/>
    <p:sldId id="415" r:id="rId23"/>
    <p:sldId id="406" r:id="rId24"/>
    <p:sldId id="407" r:id="rId25"/>
    <p:sldId id="416" r:id="rId26"/>
    <p:sldId id="408" r:id="rId27"/>
    <p:sldId id="417" r:id="rId28"/>
    <p:sldId id="409" r:id="rId29"/>
    <p:sldId id="418" r:id="rId30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92" autoAdjust="0"/>
    <p:restoredTop sz="93210" autoAdjust="0"/>
  </p:normalViewPr>
  <p:slideViewPr>
    <p:cSldViewPr snapToGrid="0">
      <p:cViewPr varScale="1">
        <p:scale>
          <a:sx n="110" d="100"/>
          <a:sy n="110" d="100"/>
        </p:scale>
        <p:origin x="-696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6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Relationship Id="rId1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D8904587-8F66-43B2-8FE3-702857644F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860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9639F80A-C974-4ED6-B20F-C521188705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0150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593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377A423-8636-4E40-B98E-4AF67A4B7D36}" type="slidenum">
              <a:rPr lang="zh-CN" altLang="en-US">
                <a:solidFill>
                  <a:prstClr val="black"/>
                </a:solidFill>
              </a:rPr>
              <a:pPr eaLnBrk="1" hangingPunct="1"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12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22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8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24808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89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0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4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7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0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7" r:id="rId7"/>
    <p:sldLayoutId id="2147483708" r:id="rId8"/>
    <p:sldLayoutId id="2147483709" r:id="rId9"/>
    <p:sldLayoutId id="2147483710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3.png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1.wmf"/><Relationship Id="rId26" Type="http://schemas.openxmlformats.org/officeDocument/2006/relationships/image" Target="../media/image25.wmf"/><Relationship Id="rId3" Type="http://schemas.openxmlformats.org/officeDocument/2006/relationships/oleObject" Target="../embeddings/oleObject7.bin"/><Relationship Id="rId21" Type="http://schemas.openxmlformats.org/officeDocument/2006/relationships/oleObject" Target="../embeddings/oleObject16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29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1.bin"/><Relationship Id="rId24" Type="http://schemas.openxmlformats.org/officeDocument/2006/relationships/image" Target="../media/image24.wmf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28" Type="http://schemas.openxmlformats.org/officeDocument/2006/relationships/image" Target="../media/image26.wmf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9.wmf"/><Relationship Id="rId22" Type="http://schemas.openxmlformats.org/officeDocument/2006/relationships/image" Target="../media/image23.wmf"/><Relationship Id="rId27" Type="http://schemas.openxmlformats.org/officeDocument/2006/relationships/oleObject" Target="../embeddings/oleObject19.bin"/><Relationship Id="rId30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33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2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2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02139" y="3283224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2.1.1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有理数的加法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538993" y="1867516"/>
            <a:ext cx="7950728" cy="104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000" b="0" dirty="0" smtClean="0"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000" b="0" dirty="0" err="1" smtClean="0"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000" b="0" dirty="0" smtClean="0">
                <a:latin typeface="隶书" pitchFamily="49" charset="-122"/>
                <a:ea typeface="隶书" pitchFamily="49" charset="-122"/>
              </a:rPr>
              <a:t>的运算</a:t>
            </a:r>
            <a:endParaRPr lang="zh-CN" altLang="en-US" sz="60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6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1730433" y="2289138"/>
            <a:ext cx="9878559" cy="34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一般地，总是先把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正数或负数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分别结合在一起相加</a:t>
            </a: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相反数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的可先把相反数相加，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能凑整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的可先凑整</a:t>
            </a: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分母相同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的，可先把分母相同的数结合相加</a:t>
            </a: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小数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相加时，把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整数部分、纯小数部分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分别结合相加</a:t>
            </a:r>
            <a:r>
              <a:rPr lang="en-US" altLang="zh-CN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08178" y="1303219"/>
            <a:ext cx="3253394" cy="863799"/>
            <a:chOff x="3131762" y="248416"/>
            <a:chExt cx="2440363" cy="647699"/>
          </a:xfrm>
        </p:grpSpPr>
        <p:sp>
          <p:nvSpPr>
            <p:cNvPr id="11" name="圆角矩形 10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871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1721808" y="2340896"/>
            <a:ext cx="9878559" cy="261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含有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带分数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的加法运算方法如下，</a:t>
            </a:r>
            <a:endParaRPr lang="en-US" altLang="zh-CN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化简：将带分数化简成整数和分数两个部分；</a:t>
            </a:r>
            <a:endParaRPr lang="en-US" altLang="zh-CN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相加：先将整数部分和分数部分分别相加，并保留原带</a:t>
            </a:r>
            <a:endParaRPr lang="en-US" altLang="zh-CN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分数的符号，再把两部分的结果相加</a:t>
            </a: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508178" y="1303219"/>
            <a:ext cx="3253394" cy="863799"/>
            <a:chOff x="3131762" y="248416"/>
            <a:chExt cx="2440363" cy="647699"/>
          </a:xfrm>
        </p:grpSpPr>
        <p:sp>
          <p:nvSpPr>
            <p:cNvPr id="22" name="圆角矩形 21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029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483329"/>
          <p:cNvSpPr txBox="1">
            <a:spLocks noChangeArrowheads="1"/>
          </p:cNvSpPr>
          <p:nvPr/>
        </p:nvSpPr>
        <p:spPr bwMode="auto">
          <a:xfrm>
            <a:off x="1772163" y="1329035"/>
            <a:ext cx="7199779" cy="357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计算：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(1)(–83)+(+26)+(–17)+(–26)+(+15).       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(2)                                                           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(3)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1991" name="对象 4833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010906"/>
              </p:ext>
            </p:extLst>
          </p:nvPr>
        </p:nvGraphicFramePr>
        <p:xfrm>
          <a:off x="2987702" y="3036887"/>
          <a:ext cx="4850253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0" name="Equation" r:id="rId3" imgW="3314520" imgH="622080" progId="Equation.DSMT4">
                  <p:embed/>
                </p:oleObj>
              </mc:Choice>
              <mc:Fallback>
                <p:oleObj name="Equation" r:id="rId3" imgW="331452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702" y="3036887"/>
                        <a:ext cx="4850253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14" y="1385753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对象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177290"/>
              </p:ext>
            </p:extLst>
          </p:nvPr>
        </p:nvGraphicFramePr>
        <p:xfrm>
          <a:off x="2943081" y="3977047"/>
          <a:ext cx="2732262" cy="91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1" name="Equation" r:id="rId6" imgW="1866600" imgH="622080" progId="Equation.DSMT4">
                  <p:embed/>
                </p:oleObj>
              </mc:Choice>
              <mc:Fallback>
                <p:oleObj name="Equation" r:id="rId6" imgW="186660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081" y="3977047"/>
                        <a:ext cx="2732262" cy="912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44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5048" y="1950757"/>
            <a:ext cx="7852414" cy="278229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0">
              <a:lnSpc>
                <a:spcPct val="17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 (–83)+(+26)+(–17)+(–26)+(+15)</a:t>
            </a:r>
          </a:p>
          <a:p>
            <a:pPr lvl="0">
              <a:lnSpc>
                <a:spcPct val="17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=[(–83)+(–17)]+[(+26)+(–26)]+15</a:t>
            </a:r>
          </a:p>
          <a:p>
            <a:pPr lvl="0"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= (–100)+15</a:t>
            </a:r>
          </a:p>
          <a:p>
            <a:pPr lvl="0"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= –85.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247621" y="920405"/>
            <a:ext cx="4942792" cy="5629470"/>
            <a:chOff x="5617006" y="606056"/>
            <a:chExt cx="3441934" cy="4221125"/>
          </a:xfrm>
        </p:grpSpPr>
        <p:sp>
          <p:nvSpPr>
            <p:cNvPr id="6" name="竖卷形 5"/>
            <p:cNvSpPr/>
            <p:nvPr/>
          </p:nvSpPr>
          <p:spPr>
            <a:xfrm>
              <a:off x="6241312" y="606056"/>
              <a:ext cx="2817628" cy="4221125"/>
            </a:xfrm>
            <a:prstGeom prst="verticalScroll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0000F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endParaRPr>
            </a:p>
            <a:p>
              <a:pPr algn="just">
                <a:lnSpc>
                  <a:spcPct val="110000"/>
                </a:lnSpc>
              </a:pPr>
              <a:r>
                <a:rPr lang="en-US" altLang="zh-CN" sz="2400" b="1" dirty="0" smtClean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1.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使用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交换律交换加数时，一定要连同它的符号一起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移动</a:t>
              </a: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;</a:t>
              </a:r>
              <a:endParaRPr lang="en-US" altLang="zh-CN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宋体" pitchFamily="2" charset="-122"/>
              </a:endParaRPr>
            </a:p>
            <a:p>
              <a:pPr algn="just">
                <a:lnSpc>
                  <a:spcPct val="110000"/>
                </a:lnSpc>
              </a:pPr>
              <a:r>
                <a:rPr lang="en-US" altLang="zh-CN" sz="2400" b="1" dirty="0" smtClean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2.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加法交换律适应于两个及两个以上数的相加；</a:t>
              </a:r>
              <a:endParaRPr lang="en-US" altLang="zh-CN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宋体" pitchFamily="2" charset="-122"/>
              </a:endParaRPr>
            </a:p>
            <a:p>
              <a:pPr algn="just">
                <a:lnSpc>
                  <a:spcPct val="110000"/>
                </a:lnSpc>
              </a:pPr>
              <a:r>
                <a:rPr lang="en-US" altLang="zh-CN" sz="2400" b="1" dirty="0" smtClean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3.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计算有理数加法时，如果遇到一个加数前有负号且不是该式的的第一个加数时，应加上括号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ea typeface="宋体" pitchFamily="2" charset="-122"/>
                </a:rPr>
                <a:t>.</a:t>
              </a:r>
              <a:endParaRPr lang="zh-CN" altLang="en-US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宋体" pitchFamily="2" charset="-122"/>
              </a:endParaRPr>
            </a:p>
            <a:p>
              <a:pPr algn="ctr"/>
              <a:endParaRPr lang="zh-CN" altLang="en-US" sz="2400" dirty="0"/>
            </a:p>
          </p:txBody>
        </p:sp>
        <p:sp>
          <p:nvSpPr>
            <p:cNvPr id="7" name="右箭头 6"/>
            <p:cNvSpPr/>
            <p:nvPr/>
          </p:nvSpPr>
          <p:spPr>
            <a:xfrm rot="19788123">
              <a:off x="5617006" y="2002082"/>
              <a:ext cx="721704" cy="150533"/>
            </a:xfrm>
            <a:prstGeom prst="rightArrow">
              <a:avLst/>
            </a:prstGeom>
            <a:grpFill/>
            <a:ln>
              <a:solidFill>
                <a:srgbClr val="0000F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432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文本框 526337"/>
          <p:cNvSpPr txBox="1">
            <a:spLocks noChangeArrowheads="1"/>
          </p:cNvSpPr>
          <p:nvPr/>
        </p:nvSpPr>
        <p:spPr bwMode="auto">
          <a:xfrm>
            <a:off x="738081" y="1249106"/>
            <a:ext cx="6177745" cy="427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   4.1+(+   )+(–   )+(–10.1)+7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=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［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4.1+(–10.1)+7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］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+[(+    )+(–    )]</a:t>
            </a:r>
            <a:endParaRPr lang="zh-CN" altLang="en-US" sz="27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= 1+   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= 1    .</a:t>
            </a:r>
          </a:p>
        </p:txBody>
      </p:sp>
      <p:graphicFrame>
        <p:nvGraphicFramePr>
          <p:cNvPr id="44037" name="对象 5263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9701962"/>
              </p:ext>
            </p:extLst>
          </p:nvPr>
        </p:nvGraphicFramePr>
        <p:xfrm>
          <a:off x="2566017" y="1501486"/>
          <a:ext cx="24338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4" name="Equation" r:id="rId3" imgW="203040" imgH="622080" progId="Equation.DSMT4">
                  <p:embed/>
                </p:oleObj>
              </mc:Choice>
              <mc:Fallback>
                <p:oleObj name="Equation" r:id="rId3" imgW="20304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017" y="1501486"/>
                        <a:ext cx="243384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对象 5263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0082610"/>
              </p:ext>
            </p:extLst>
          </p:nvPr>
        </p:nvGraphicFramePr>
        <p:xfrm>
          <a:off x="3398398" y="1548064"/>
          <a:ext cx="245501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5" name="Equation" r:id="rId5" imgW="203040" imgH="622080" progId="Equation.DSMT4">
                  <p:embed/>
                </p:oleObj>
              </mc:Choice>
              <mc:Fallback>
                <p:oleObj name="Equation" r:id="rId5" imgW="20304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8398" y="1548064"/>
                        <a:ext cx="245501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对象 5263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744984"/>
              </p:ext>
            </p:extLst>
          </p:nvPr>
        </p:nvGraphicFramePr>
        <p:xfrm>
          <a:off x="4715692" y="2506076"/>
          <a:ext cx="245501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6" name="Equation" r:id="rId7" imgW="203040" imgH="609480" progId="Equation.DSMT4">
                  <p:embed/>
                </p:oleObj>
              </mc:Choice>
              <mc:Fallback>
                <p:oleObj name="Equation" r:id="rId7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5692" y="2506076"/>
                        <a:ext cx="245501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对象 5263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658650"/>
              </p:ext>
            </p:extLst>
          </p:nvPr>
        </p:nvGraphicFramePr>
        <p:xfrm>
          <a:off x="5618060" y="2544617"/>
          <a:ext cx="243386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7" name="Equation" r:id="rId9" imgW="203040" imgH="609480" progId="Equation.DSMT4">
                  <p:embed/>
                </p:oleObj>
              </mc:Choice>
              <mc:Fallback>
                <p:oleObj name="Equation" r:id="rId9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8060" y="2544617"/>
                        <a:ext cx="243386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1" name="对象 5263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051499"/>
              </p:ext>
            </p:extLst>
          </p:nvPr>
        </p:nvGraphicFramePr>
        <p:xfrm>
          <a:off x="1648670" y="4605582"/>
          <a:ext cx="243386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8" name="Equation" r:id="rId11" imgW="203040" imgH="609480" progId="Equation.DSMT4">
                  <p:embed/>
                </p:oleObj>
              </mc:Choice>
              <mc:Fallback>
                <p:oleObj name="Equation" r:id="rId11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8670" y="4605582"/>
                        <a:ext cx="243386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2" name="对象 5263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342676"/>
              </p:ext>
            </p:extLst>
          </p:nvPr>
        </p:nvGraphicFramePr>
        <p:xfrm>
          <a:off x="1902021" y="3519253"/>
          <a:ext cx="243386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9" name="Equation" r:id="rId13" imgW="203040" imgH="609480" progId="Equation.DSMT4">
                  <p:embed/>
                </p:oleObj>
              </mc:Choice>
              <mc:Fallback>
                <p:oleObj name="Equation" r:id="rId13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021" y="3519253"/>
                        <a:ext cx="243386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4" name="文本框 528385"/>
          <p:cNvSpPr txBox="1">
            <a:spLocks noChangeArrowheads="1"/>
          </p:cNvSpPr>
          <p:nvPr/>
        </p:nvSpPr>
        <p:spPr bwMode="auto">
          <a:xfrm>
            <a:off x="7017823" y="1233086"/>
            <a:ext cx="5045017" cy="53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ea typeface="楷体_GB2312" pitchFamily="49" charset="-122"/>
              </a:rPr>
              <a:t>(3)   (+12    ) + (–27   )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=(+12)+(+    )+(–27 ) + (–     )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=[(+12)+(–27)]+[(+     )+(–    )]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= –15+(+    )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     = –14   .</a:t>
            </a:r>
          </a:p>
        </p:txBody>
      </p:sp>
      <p:graphicFrame>
        <p:nvGraphicFramePr>
          <p:cNvPr id="44045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069551"/>
              </p:ext>
            </p:extLst>
          </p:nvPr>
        </p:nvGraphicFramePr>
        <p:xfrm>
          <a:off x="8445263" y="1552290"/>
          <a:ext cx="245501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0" name="Equation" r:id="rId15" imgW="203040" imgH="622080" progId="Equation.DSMT4">
                  <p:embed/>
                </p:oleObj>
              </mc:Choice>
              <mc:Fallback>
                <p:oleObj name="Equation" r:id="rId15" imgW="20304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263" y="1552290"/>
                        <a:ext cx="245501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6" name="对象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663269"/>
              </p:ext>
            </p:extLst>
          </p:nvPr>
        </p:nvGraphicFramePr>
        <p:xfrm>
          <a:off x="9893712" y="1523661"/>
          <a:ext cx="243386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1" name="Equation" r:id="rId17" imgW="203040" imgH="622080" progId="Equation.DSMT4">
                  <p:embed/>
                </p:oleObj>
              </mc:Choice>
              <mc:Fallback>
                <p:oleObj name="Equation" r:id="rId17" imgW="203040" imgH="622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3712" y="1523661"/>
                        <a:ext cx="243386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7" name="对象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6200505"/>
              </p:ext>
            </p:extLst>
          </p:nvPr>
        </p:nvGraphicFramePr>
        <p:xfrm>
          <a:off x="9056304" y="2515320"/>
          <a:ext cx="24338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2" name="Equation" r:id="rId19" imgW="203040" imgH="609480" progId="Equation.DSMT4">
                  <p:embed/>
                </p:oleObj>
              </mc:Choice>
              <mc:Fallback>
                <p:oleObj name="Equation" r:id="rId19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6304" y="2515320"/>
                        <a:ext cx="243384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8" name="对象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012657"/>
              </p:ext>
            </p:extLst>
          </p:nvPr>
        </p:nvGraphicFramePr>
        <p:xfrm>
          <a:off x="11190809" y="2529500"/>
          <a:ext cx="243384" cy="81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3" name="Equation" r:id="rId21" imgW="203040" imgH="609480" progId="Equation.DSMT4">
                  <p:embed/>
                </p:oleObj>
              </mc:Choice>
              <mc:Fallback>
                <p:oleObj name="Equation" r:id="rId21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0809" y="2529500"/>
                        <a:ext cx="243384" cy="816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9" name="对象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8702340"/>
              </p:ext>
            </p:extLst>
          </p:nvPr>
        </p:nvGraphicFramePr>
        <p:xfrm>
          <a:off x="10421377" y="3573319"/>
          <a:ext cx="243384" cy="732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4" name="Equation" r:id="rId23" imgW="203040" imgH="609480" progId="Equation.DSMT4">
                  <p:embed/>
                </p:oleObj>
              </mc:Choice>
              <mc:Fallback>
                <p:oleObj name="Equation" r:id="rId23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1377" y="3573319"/>
                        <a:ext cx="243384" cy="732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50" name="对象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745321"/>
              </p:ext>
            </p:extLst>
          </p:nvPr>
        </p:nvGraphicFramePr>
        <p:xfrm>
          <a:off x="11364647" y="3617905"/>
          <a:ext cx="243384" cy="730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5" name="Equation" r:id="rId25" imgW="203040" imgH="609480" progId="Equation.DSMT4">
                  <p:embed/>
                </p:oleObj>
              </mc:Choice>
              <mc:Fallback>
                <p:oleObj name="Equation" r:id="rId25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4647" y="3617905"/>
                        <a:ext cx="243384" cy="730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51" name="对象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201851"/>
              </p:ext>
            </p:extLst>
          </p:nvPr>
        </p:nvGraphicFramePr>
        <p:xfrm>
          <a:off x="8908547" y="4570049"/>
          <a:ext cx="245501" cy="730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6" name="Equation" r:id="rId27" imgW="203040" imgH="609480" progId="Equation.DSMT4">
                  <p:embed/>
                </p:oleObj>
              </mc:Choice>
              <mc:Fallback>
                <p:oleObj name="Equation" r:id="rId27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8547" y="4570049"/>
                        <a:ext cx="245501" cy="730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52" name="对象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3073223"/>
              </p:ext>
            </p:extLst>
          </p:nvPr>
        </p:nvGraphicFramePr>
        <p:xfrm>
          <a:off x="8378773" y="5580189"/>
          <a:ext cx="243384" cy="730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7" name="Equation" r:id="rId29" imgW="203040" imgH="609480" progId="Equation.DSMT4">
                  <p:embed/>
                </p:oleObj>
              </mc:Choice>
              <mc:Fallback>
                <p:oleObj name="Equation" r:id="rId29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8773" y="5580189"/>
                        <a:ext cx="243384" cy="730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415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74160" y="1965389"/>
            <a:ext cx="10810081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-1439964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每袋小麦的标准重量为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90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千克，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袋小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Arial" pitchFamily="34" charset="0"/>
              </a:rPr>
              <a:t>麦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称重记录如</a:t>
            </a:r>
            <a:endParaRPr lang="en-US" altLang="zh-CN" sz="3200" dirty="0">
              <a:solidFill>
                <a:srgbClr val="000000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  <a:p>
            <a:pPr indent="-1439964"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图所示，与标准重量比较，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袋小麦总计超过多少千</a:t>
            </a:r>
            <a:endParaRPr lang="en-US" altLang="zh-CN" sz="3200" dirty="0">
              <a:solidFill>
                <a:srgbClr val="000000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  <a:p>
            <a:pPr indent="-1439964"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克或不足多少千克？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袋小麦的总重量是多少？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747076" y="4325352"/>
            <a:ext cx="6812664" cy="1889028"/>
            <a:chOff x="46" y="0"/>
            <a:chExt cx="3175" cy="1190"/>
          </a:xfrm>
        </p:grpSpPr>
        <p:pic>
          <p:nvPicPr>
            <p:cNvPr id="45075" name="Picture 8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" y="8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76" name="Picture 9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" y="8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77" name="Picture 10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1" y="552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78" name="Picture 11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" y="0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79" name="Picture 12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" y="552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80" name="Picture 13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" y="552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81" name="Picture 14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" y="552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82" name="Picture 15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0" y="552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83" name="Picture 16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0" y="8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84" name="Picture 17" descr="200510176355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" y="8"/>
              <a:ext cx="635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85" name="Text Box 18"/>
            <p:cNvSpPr txBox="1">
              <a:spLocks noChangeArrowheads="1"/>
            </p:cNvSpPr>
            <p:nvPr/>
          </p:nvSpPr>
          <p:spPr bwMode="auto">
            <a:xfrm>
              <a:off x="260" y="371"/>
              <a:ext cx="317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</a:t>
              </a:r>
            </a:p>
          </p:txBody>
        </p:sp>
        <p:sp>
          <p:nvSpPr>
            <p:cNvPr id="45086" name="Text Box 19"/>
            <p:cNvSpPr txBox="1">
              <a:spLocks noChangeArrowheads="1"/>
            </p:cNvSpPr>
            <p:nvPr/>
          </p:nvSpPr>
          <p:spPr bwMode="auto">
            <a:xfrm>
              <a:off x="891" y="371"/>
              <a:ext cx="317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 dirty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</a:t>
              </a:r>
            </a:p>
          </p:txBody>
        </p:sp>
        <p:sp>
          <p:nvSpPr>
            <p:cNvPr id="45087" name="Text Box 20"/>
            <p:cNvSpPr txBox="1">
              <a:spLocks noChangeArrowheads="1"/>
            </p:cNvSpPr>
            <p:nvPr/>
          </p:nvSpPr>
          <p:spPr bwMode="auto">
            <a:xfrm>
              <a:off x="256" y="870"/>
              <a:ext cx="40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91.3</a:t>
              </a:r>
            </a:p>
          </p:txBody>
        </p:sp>
        <p:sp>
          <p:nvSpPr>
            <p:cNvPr id="45088" name="Text Box 21"/>
            <p:cNvSpPr txBox="1">
              <a:spLocks noChangeArrowheads="1"/>
            </p:cNvSpPr>
            <p:nvPr/>
          </p:nvSpPr>
          <p:spPr bwMode="auto">
            <a:xfrm>
              <a:off x="825" y="870"/>
              <a:ext cx="454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88.7</a:t>
              </a:r>
            </a:p>
          </p:txBody>
        </p:sp>
        <p:sp>
          <p:nvSpPr>
            <p:cNvPr id="45089" name="Text Box 22"/>
            <p:cNvSpPr txBox="1">
              <a:spLocks noChangeArrowheads="1"/>
            </p:cNvSpPr>
            <p:nvPr/>
          </p:nvSpPr>
          <p:spPr bwMode="auto">
            <a:xfrm>
              <a:off x="1435" y="325"/>
              <a:ext cx="499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91.5</a:t>
              </a:r>
            </a:p>
          </p:txBody>
        </p:sp>
        <p:sp>
          <p:nvSpPr>
            <p:cNvPr id="45090" name="Text Box 23"/>
            <p:cNvSpPr txBox="1">
              <a:spLocks noChangeArrowheads="1"/>
            </p:cNvSpPr>
            <p:nvPr/>
          </p:nvSpPr>
          <p:spPr bwMode="auto">
            <a:xfrm>
              <a:off x="2107" y="325"/>
              <a:ext cx="317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89</a:t>
              </a:r>
            </a:p>
          </p:txBody>
        </p:sp>
        <p:sp>
          <p:nvSpPr>
            <p:cNvPr id="45091" name="Text Box 24"/>
            <p:cNvSpPr txBox="1">
              <a:spLocks noChangeArrowheads="1"/>
            </p:cNvSpPr>
            <p:nvPr/>
          </p:nvSpPr>
          <p:spPr bwMode="auto">
            <a:xfrm>
              <a:off x="2631" y="325"/>
              <a:ext cx="59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91.2</a:t>
              </a:r>
            </a:p>
          </p:txBody>
        </p:sp>
        <p:sp>
          <p:nvSpPr>
            <p:cNvPr id="45092" name="Text Box 25"/>
            <p:cNvSpPr txBox="1">
              <a:spLocks noChangeArrowheads="1"/>
            </p:cNvSpPr>
            <p:nvPr/>
          </p:nvSpPr>
          <p:spPr bwMode="auto">
            <a:xfrm>
              <a:off x="1390" y="870"/>
              <a:ext cx="40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88.8</a:t>
              </a:r>
            </a:p>
          </p:txBody>
        </p:sp>
        <p:sp>
          <p:nvSpPr>
            <p:cNvPr id="45093" name="Text Box 26"/>
            <p:cNvSpPr txBox="1">
              <a:spLocks noChangeArrowheads="1"/>
            </p:cNvSpPr>
            <p:nvPr/>
          </p:nvSpPr>
          <p:spPr bwMode="auto">
            <a:xfrm>
              <a:off x="2058" y="870"/>
              <a:ext cx="453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91.8</a:t>
              </a:r>
            </a:p>
          </p:txBody>
        </p:sp>
        <p:sp>
          <p:nvSpPr>
            <p:cNvPr id="45094" name="Text Box 27"/>
            <p:cNvSpPr txBox="1">
              <a:spLocks noChangeArrowheads="1"/>
            </p:cNvSpPr>
            <p:nvPr/>
          </p:nvSpPr>
          <p:spPr bwMode="auto">
            <a:xfrm>
              <a:off x="2661" y="865"/>
              <a:ext cx="49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zh-CN" sz="270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91.1</a:t>
              </a:r>
            </a:p>
          </p:txBody>
        </p:sp>
      </p:grpSp>
      <p:sp>
        <p:nvSpPr>
          <p:cNvPr id="45062" name="文本框 6151"/>
          <p:cNvSpPr txBox="1">
            <a:spLocks noChangeArrowheads="1"/>
          </p:cNvSpPr>
          <p:nvPr/>
        </p:nvSpPr>
        <p:spPr bwMode="auto">
          <a:xfrm>
            <a:off x="5834294" y="1349693"/>
            <a:ext cx="478316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有理数加法运算律的应用</a:t>
            </a:r>
          </a:p>
        </p:txBody>
      </p:sp>
      <p:grpSp>
        <p:nvGrpSpPr>
          <p:cNvPr id="45063" name="组合 6"/>
          <p:cNvGrpSpPr>
            <a:grpSpLocks/>
          </p:cNvGrpSpPr>
          <p:nvPr/>
        </p:nvGrpSpPr>
        <p:grpSpPr bwMode="auto">
          <a:xfrm>
            <a:off x="3037138" y="1330440"/>
            <a:ext cx="2478293" cy="654202"/>
            <a:chOff x="427462" y="558483"/>
            <a:chExt cx="1858351" cy="491173"/>
          </a:xfrm>
        </p:grpSpPr>
        <p:grpSp>
          <p:nvGrpSpPr>
            <p:cNvPr id="45068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31"/>
                <a:ext cx="426897" cy="42600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31"/>
                <a:ext cx="426897" cy="42600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31"/>
                <a:ext cx="426897" cy="42600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31"/>
                <a:ext cx="426897" cy="42600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31"/>
                <a:ext cx="426897" cy="426001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5069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91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35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308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1130" y="1385462"/>
            <a:ext cx="754070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解法</a:t>
            </a:r>
            <a:r>
              <a:rPr lang="zh-CN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先计算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袋小麦的总重量，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037988" y="2003666"/>
            <a:ext cx="10054974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91+91+91.5+89+91.2+91.3+88.7+88.8+91.8+91.1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905.4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025232" y="2993706"/>
            <a:ext cx="49735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再计算总计超过多少千克，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073049" y="3796245"/>
            <a:ext cx="406770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905.4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90×10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5.4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66664" y="4472146"/>
            <a:ext cx="11084328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袋小麦总计超过标准重量</a:t>
            </a:r>
            <a:r>
              <a:rPr lang="en-US" altLang="zh-CN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5.4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千克，总重量是</a:t>
            </a:r>
            <a:r>
              <a:rPr lang="zh-CN" altLang="zh-CN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905.4</a:t>
            </a:r>
            <a:r>
              <a:rPr lang="zh-CN" altLang="en-US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千克</a:t>
            </a:r>
            <a:r>
              <a:rPr lang="zh-CN" altLang="zh-CN" sz="3200" dirty="0">
                <a:solidFill>
                  <a:srgbClr val="0D0D0D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121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23680" y="1159862"/>
            <a:ext cx="10749151" cy="21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解法</a:t>
            </a:r>
            <a:r>
              <a:rPr lang="zh-CN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每袋小麦超过标准重量的千克数记作正数，不足的</a:t>
            </a:r>
            <a:endParaRPr lang="en-US" altLang="zh-CN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千克数记作负数，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袋小麦对应的数为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endParaRPr lang="en-US" altLang="zh-CN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+1.5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+1.2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+1.8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+1.1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45566" y="3088592"/>
            <a:ext cx="888249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1+1+1.5+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+1.2+1.3+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+1.8+1.1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58199" y="3727973"/>
            <a:ext cx="10057091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(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1+1.5+1.8+1.1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5.4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56171" y="5032215"/>
            <a:ext cx="4632780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90×10+5.4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905.4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26728" y="5796435"/>
            <a:ext cx="11254879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答：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袋小麦总计超过标准重量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5.4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千克，总重量是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905.4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198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1311967" y="1116843"/>
            <a:ext cx="10628762" cy="529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某一出租车一天下午以文化中心为出发地在东西方向营运，向东走为正，向西走为负，行车里程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单位：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km)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依先后次序记录如下：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＋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9, –3, –5, 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4, –8, 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6, –3, –6, –4, 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10.</a:t>
            </a:r>
            <a:endParaRPr lang="zh-CN" altLang="zh-CN" sz="32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将最后一名乘客送到目的地时出租车离出发地多远？在出发地的什么方向上？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若每千米的价格为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2.4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元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司机一个下午的营业额是多少？</a:t>
            </a:r>
            <a:endParaRPr lang="zh-CN" altLang="en-US" sz="32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54" y="1220360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51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3"/>
          <p:cNvSpPr>
            <a:spLocks noChangeArrowheads="1"/>
          </p:cNvSpPr>
          <p:nvPr/>
        </p:nvSpPr>
        <p:spPr bwMode="auto">
          <a:xfrm>
            <a:off x="1030655" y="1902732"/>
            <a:ext cx="11060260" cy="335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(–3)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(–5)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(–8)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(–3)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(–6)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(–4)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= 9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(–3)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(–5)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(–8)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(–3)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6+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(–6)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4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(–4)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= 19 + (–19)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=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（千米）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即又回到了出发地</a:t>
            </a:r>
            <a:r>
              <a:rPr lang="zh-CN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zh-CN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9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11"/>
          <p:cNvSpPr/>
          <p:nvPr/>
        </p:nvSpPr>
        <p:spPr>
          <a:xfrm>
            <a:off x="1065426" y="1659471"/>
            <a:ext cx="8590431" cy="1023177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ts val="400"/>
              </a:spcBef>
              <a:buClr>
                <a:srgbClr val="FF0066"/>
              </a:buClr>
              <a:defRPr/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掌握</a:t>
            </a: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有理数加法的运算律</a:t>
            </a:r>
            <a:r>
              <a:rPr lang="en-US" altLang="zh-CN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.</a:t>
            </a:r>
            <a:endParaRPr lang="zh-CN" altLang="en-US" sz="37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11"/>
          <p:cNvSpPr/>
          <p:nvPr/>
        </p:nvSpPr>
        <p:spPr>
          <a:xfrm>
            <a:off x="1065426" y="2671034"/>
            <a:ext cx="9163772" cy="1055526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 eaLnBrk="0" hangingPunct="0">
              <a:lnSpc>
                <a:spcPct val="150000"/>
              </a:lnSpc>
              <a:defRPr/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微软雅黑" pitchFamily="34" charset="-122"/>
              </a:rPr>
              <a:t>2.</a:t>
            </a:r>
            <a:r>
              <a:rPr lang="zh-CN" altLang="en-US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微软雅黑" pitchFamily="34" charset="-122"/>
              </a:rPr>
              <a:t>灵活运用运算律进行</a:t>
            </a: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微软雅黑" pitchFamily="34" charset="-122"/>
              </a:rPr>
              <a:t>有理数的加法运算</a:t>
            </a:r>
            <a:r>
              <a:rPr lang="en-US" altLang="zh-CN" sz="3700" dirty="0">
                <a:solidFill>
                  <a:srgbClr val="000000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微软雅黑" pitchFamily="34" charset="-122"/>
              </a:rPr>
              <a:t>.</a:t>
            </a:r>
            <a:endParaRPr lang="zh-CN" altLang="zh-CN" sz="37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11"/>
          <p:cNvSpPr/>
          <p:nvPr/>
        </p:nvSpPr>
        <p:spPr>
          <a:xfrm>
            <a:off x="1065426" y="3726560"/>
            <a:ext cx="9163974" cy="1066012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 eaLnBrk="0" hangingPunct="0">
              <a:lnSpc>
                <a:spcPct val="150000"/>
              </a:lnSpc>
              <a:defRPr/>
            </a:pPr>
            <a:r>
              <a:rPr lang="en-US" altLang="zh-CN" sz="3700" noProof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3700" noProof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会用有理数的加法解决</a:t>
            </a:r>
            <a:r>
              <a:rPr lang="zh-CN" altLang="en-US" sz="3700" noProof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实际问题</a:t>
            </a:r>
            <a:r>
              <a:rPr lang="en-US" altLang="zh-CN" sz="3700" noProof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  <a:endParaRPr lang="zh-CN" altLang="zh-CN" sz="3700" noProof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046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3"/>
          <p:cNvSpPr>
            <a:spLocks noChangeArrowheads="1"/>
          </p:cNvSpPr>
          <p:nvPr/>
        </p:nvSpPr>
        <p:spPr bwMode="auto">
          <a:xfrm>
            <a:off x="806368" y="2027489"/>
            <a:ext cx="11060260" cy="270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zh-CN" altLang="zh-CN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 (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2)|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9|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|–3|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|–5|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4|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|–8|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6|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|–3|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|–6|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|–4|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|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＋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10|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           = 9+3+5+4+8+6+3+6+4+10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           = 58</a:t>
            </a:r>
            <a:r>
              <a:rPr lang="en-US" altLang="zh-CN" sz="2800" dirty="0">
                <a:solidFill>
                  <a:prstClr val="black"/>
                </a:solidFill>
                <a:latin typeface="宋体" pitchFamily="2" charset="-122"/>
                <a:cs typeface="Times New Roman" panose="02020603050405020304" pitchFamily="18" charset="0"/>
                <a:sym typeface="Arial" pitchFamily="34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itchFamily="34" charset="0"/>
              </a:rPr>
              <a:t>千米）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所以营业额为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58×2.4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139.2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28492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95763" y="1975546"/>
            <a:ext cx="11139502" cy="135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(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23+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+6+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               (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)(–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+3+1+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+2+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1212" name="组合 2"/>
          <p:cNvGrpSpPr>
            <a:grpSpLocks/>
          </p:cNvGrpSpPr>
          <p:nvPr/>
        </p:nvGrpSpPr>
        <p:grpSpPr bwMode="auto">
          <a:xfrm>
            <a:off x="4442306" y="1353697"/>
            <a:ext cx="3305803" cy="661802"/>
            <a:chOff x="5083" y="1111"/>
            <a:chExt cx="3905" cy="781"/>
          </a:xfrm>
        </p:grpSpPr>
        <p:grpSp>
          <p:nvGrpSpPr>
            <p:cNvPr id="51217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707" y="597687"/>
                <a:ext cx="418939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9060" y="597688"/>
                <a:ext cx="418939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414" y="597687"/>
                <a:ext cx="418939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353" y="597688"/>
                <a:ext cx="418939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768" y="597688"/>
                <a:ext cx="418939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1218" name="TextBox 15"/>
            <p:cNvSpPr txBox="1">
              <a:spLocks noChangeArrowheads="1"/>
            </p:cNvSpPr>
            <p:nvPr/>
          </p:nvSpPr>
          <p:spPr bwMode="auto">
            <a:xfrm>
              <a:off x="5083" y="1111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</a:rPr>
                <a:t>基础巩固题</a:t>
              </a:r>
              <a:endParaRPr lang="en-US" altLang="zh-CN" sz="37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848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619793" y="1851576"/>
            <a:ext cx="753528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(1) 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原式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23+6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[(–17)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zh-CN" altLang="zh-CN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898784" y="2492678"/>
            <a:ext cx="3350248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–39</a:t>
            </a:r>
            <a:endParaRPr lang="zh-CN" altLang="zh-CN" sz="32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898784" y="3070853"/>
            <a:ext cx="2177766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–10</a:t>
            </a:r>
            <a:endParaRPr lang="zh-CN" altLang="zh-CN" sz="32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490731" y="3585564"/>
            <a:ext cx="8819001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原式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3+1+2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[(–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zh-CN" altLang="zh-CN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827431" y="4223226"/>
            <a:ext cx="2435966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6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3854919" y="4789984"/>
            <a:ext cx="2270888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–3</a:t>
            </a:r>
          </a:p>
        </p:txBody>
      </p:sp>
    </p:spTree>
    <p:extLst>
      <p:ext uri="{BB962C8B-B14F-4D97-AF65-F5344CB8AC3E}">
        <p14:creationId xmlns:p14="http://schemas.microsoft.com/office/powerpoint/2010/main" val="6615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  <p:bldP spid="15369" grpId="0"/>
      <p:bldP spid="15370" grpId="0"/>
      <p:bldP spid="15371" grpId="0"/>
      <p:bldP spid="1537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59098" y="1971020"/>
            <a:ext cx="9883148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(1)                                             (2)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61901" y="1310720"/>
            <a:ext cx="43351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1638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684079"/>
              </p:ext>
            </p:extLst>
          </p:nvPr>
        </p:nvGraphicFramePr>
        <p:xfrm>
          <a:off x="1843301" y="1884906"/>
          <a:ext cx="3069852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8" name="Equation" r:id="rId4" imgW="1371600" imgH="406080" progId="Equation.DSMT4">
                  <p:embed/>
                </p:oleObj>
              </mc:Choice>
              <mc:Fallback>
                <p:oleObj name="Equation" r:id="rId4" imgW="13716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301" y="1884906"/>
                        <a:ext cx="3069852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883834"/>
              </p:ext>
            </p:extLst>
          </p:nvPr>
        </p:nvGraphicFramePr>
        <p:xfrm>
          <a:off x="6838061" y="1854872"/>
          <a:ext cx="3983352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9" name="Equation" r:id="rId6" imgW="1777680" imgH="406080" progId="Equation.DSMT4">
                  <p:embed/>
                </p:oleObj>
              </mc:Choice>
              <mc:Fallback>
                <p:oleObj name="Equation" r:id="rId6" imgW="17776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8061" y="1854872"/>
                        <a:ext cx="3983352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224939"/>
              </p:ext>
            </p:extLst>
          </p:nvPr>
        </p:nvGraphicFramePr>
        <p:xfrm>
          <a:off x="2569300" y="3470262"/>
          <a:ext cx="3011625" cy="81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0" name="Equation" r:id="rId8" imgW="1447560" imgH="393480" progId="Equation.DSMT4">
                  <p:embed/>
                </p:oleObj>
              </mc:Choice>
              <mc:Fallback>
                <p:oleObj name="Equation" r:id="rId8" imgW="14475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9300" y="3470262"/>
                        <a:ext cx="3011625" cy="815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736547"/>
              </p:ext>
            </p:extLst>
          </p:nvPr>
        </p:nvGraphicFramePr>
        <p:xfrm>
          <a:off x="2202723" y="4278351"/>
          <a:ext cx="1087825" cy="8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1" name="Equation" r:id="rId10" imgW="495000" imgH="393480" progId="Equation.DSMT4">
                  <p:embed/>
                </p:oleObj>
              </mc:Choice>
              <mc:Fallback>
                <p:oleObj name="Equation" r:id="rId10" imgW="495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2723" y="4278351"/>
                        <a:ext cx="1087825" cy="8680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060102"/>
              </p:ext>
            </p:extLst>
          </p:nvPr>
        </p:nvGraphicFramePr>
        <p:xfrm>
          <a:off x="7024303" y="3480849"/>
          <a:ext cx="3758711" cy="81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2" name="Equation" r:id="rId12" imgW="1815840" imgH="393480" progId="Equation.DSMT4">
                  <p:embed/>
                </p:oleObj>
              </mc:Choice>
              <mc:Fallback>
                <p:oleObj name="Equation" r:id="rId12" imgW="18158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4303" y="3480849"/>
                        <a:ext cx="3758711" cy="817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72639"/>
              </p:ext>
            </p:extLst>
          </p:nvPr>
        </p:nvGraphicFramePr>
        <p:xfrm>
          <a:off x="6653060" y="4496445"/>
          <a:ext cx="1089062" cy="384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3" name="Equation" r:id="rId14" imgW="507960" imgH="177480" progId="Equation.DSMT4">
                  <p:embed/>
                </p:oleObj>
              </mc:Choice>
              <mc:Fallback>
                <p:oleObj name="Equation" r:id="rId14" imgW="5079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060" y="4496445"/>
                        <a:ext cx="1089062" cy="384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580450" y="5248726"/>
            <a:ext cx="2664536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–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endParaRPr lang="zh-CN" altLang="zh-CN" sz="27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2080" y="2888445"/>
            <a:ext cx="2399220" cy="136960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</a:t>
            </a: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 pitchFamily="2" charset="2"/>
              </a:rPr>
              <a:t>：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(1)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原式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        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=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316399"/>
              </p:ext>
            </p:extLst>
          </p:nvPr>
        </p:nvGraphicFramePr>
        <p:xfrm>
          <a:off x="2179627" y="5272511"/>
          <a:ext cx="584124" cy="8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4" name="Equation" r:id="rId16" imgW="266400" imgH="393480" progId="Equation.DSMT4">
                  <p:embed/>
                </p:oleObj>
              </mc:Choice>
              <mc:Fallback>
                <p:oleObj name="Equation" r:id="rId16" imgW="2664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9627" y="5272511"/>
                        <a:ext cx="584124" cy="8680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360515" y="2888444"/>
            <a:ext cx="2399220" cy="136960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(2)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原式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Wingdings" pitchFamily="2" charset="2"/>
              </a:rPr>
              <a:t>=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36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6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框 111"/>
          <p:cNvSpPr txBox="1">
            <a:spLocks noChangeArrowheads="1"/>
          </p:cNvSpPr>
          <p:nvPr/>
        </p:nvSpPr>
        <p:spPr bwMode="auto">
          <a:xfrm>
            <a:off x="1047096" y="1913231"/>
            <a:ext cx="10317408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上周五股民新民买进某公司股票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1 000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股，每股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35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元，下表为本周内每日股票的涨跌情况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单位：元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).</a:t>
            </a:r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2518453232"/>
              </p:ext>
            </p:extLst>
          </p:nvPr>
        </p:nvGraphicFramePr>
        <p:xfrm>
          <a:off x="2641378" y="3586425"/>
          <a:ext cx="7240814" cy="975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0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30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1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65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4698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6234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8779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星期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lang="zh-CN" altLang="en-US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一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zh-CN" altLang="en-US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二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zh-CN" altLang="en-US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三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zh-CN" altLang="en-US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四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zh-CN" altLang="en-US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五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779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每股涨跌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+4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+4.5</a:t>
                      </a: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en-US" altLang="zh-CN" sz="3200" b="1" i="0" baseline="0" dirty="0" smtClean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–1</a:t>
                      </a:r>
                      <a:endParaRPr lang="en-US" altLang="zh-CN" sz="3200" b="1" i="0" baseline="0" dirty="0">
                        <a:latin typeface="Times New Roman" panose="02020603050405020304" pitchFamily="18" charset="0"/>
                        <a:ea typeface="楷体" pitchFamily="49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en-US" altLang="zh-CN" sz="3200" b="1" i="0" baseline="0" dirty="0" smtClean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–2.5</a:t>
                      </a:r>
                      <a:endParaRPr lang="en-US" altLang="zh-CN" sz="3200" b="1" i="0" baseline="0" dirty="0">
                        <a:latin typeface="Times New Roman" panose="02020603050405020304" pitchFamily="18" charset="0"/>
                        <a:ea typeface="楷体" pitchFamily="49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3200" b="1" i="0" baseline="0" dirty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    </a:t>
                      </a:r>
                      <a:r>
                        <a:rPr lang="en-US" altLang="zh-CN" sz="3200" b="1" i="0" baseline="0" dirty="0" smtClean="0">
                          <a:latin typeface="Times New Roman" panose="02020603050405020304" pitchFamily="18" charset="0"/>
                          <a:ea typeface="楷体" pitchFamily="49" charset="-122"/>
                          <a:cs typeface="宋体" panose="02010600030101010101" pitchFamily="2" charset="-122"/>
                        </a:rPr>
                        <a:t>–6</a:t>
                      </a:r>
                      <a:endParaRPr lang="en-US" altLang="zh-CN" sz="3200" b="1" i="0" baseline="0" dirty="0">
                        <a:latin typeface="Times New Roman" panose="02020603050405020304" pitchFamily="18" charset="0"/>
                        <a:ea typeface="楷体" pitchFamily="49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3274" name="文本框 2"/>
          <p:cNvSpPr txBox="1">
            <a:spLocks noChangeArrowheads="1"/>
          </p:cNvSpPr>
          <p:nvPr/>
        </p:nvSpPr>
        <p:spPr bwMode="auto">
          <a:xfrm>
            <a:off x="1911664" y="4711240"/>
            <a:ext cx="898831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则在星期五收盘时，每股的价格是多少？</a:t>
            </a:r>
          </a:p>
        </p:txBody>
      </p:sp>
      <p:grpSp>
        <p:nvGrpSpPr>
          <p:cNvPr id="53277" name="组合 6"/>
          <p:cNvGrpSpPr>
            <a:grpSpLocks/>
          </p:cNvGrpSpPr>
          <p:nvPr/>
        </p:nvGrpSpPr>
        <p:grpSpPr bwMode="auto">
          <a:xfrm>
            <a:off x="4586342" y="1287590"/>
            <a:ext cx="3305803" cy="666886"/>
            <a:chOff x="5060" y="904"/>
            <a:chExt cx="3905" cy="787"/>
          </a:xfrm>
        </p:grpSpPr>
        <p:grpSp>
          <p:nvGrpSpPr>
            <p:cNvPr id="53282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558" y="597532"/>
                <a:ext cx="419236" cy="418870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913" y="597531"/>
                <a:ext cx="419236" cy="41887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266" y="597532"/>
                <a:ext cx="419236" cy="418870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205" y="597531"/>
                <a:ext cx="419236" cy="41887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620" y="597531"/>
                <a:ext cx="419236" cy="41887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3283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</a:rPr>
                <a:t>能力提升题</a:t>
              </a:r>
              <a:endParaRPr lang="en-US" altLang="zh-CN" sz="37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1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2291"/>
          <p:cNvSpPr txBox="1">
            <a:spLocks noChangeArrowheads="1"/>
          </p:cNvSpPr>
          <p:nvPr/>
        </p:nvSpPr>
        <p:spPr bwMode="auto">
          <a:xfrm>
            <a:off x="1498405" y="1983303"/>
            <a:ext cx="10692008" cy="142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解: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根据题意得                                                                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4)+(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)+(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1)+(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–2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.5)+(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–6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=34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（元）</a:t>
            </a: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1498405" y="3507466"/>
            <a:ext cx="4466922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答：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每股的价格是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635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文本框 1"/>
          <p:cNvSpPr txBox="1">
            <a:spLocks noChangeArrowheads="1"/>
          </p:cNvSpPr>
          <p:nvPr/>
        </p:nvSpPr>
        <p:spPr bwMode="auto">
          <a:xfrm>
            <a:off x="1008459" y="1992645"/>
            <a:ext cx="11017932" cy="248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10筐苹果，以每筐30千克为基准，超过的千克数记作正数，不足的千克数记作负数，记录如下：</a:t>
            </a:r>
          </a:p>
          <a:p>
            <a:pPr algn="ctr"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4， 2.5， 3，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0.5,  1.5,  3，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1,  0， 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2.5. 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问这10筐苹果总共重多少千克？</a:t>
            </a:r>
          </a:p>
        </p:txBody>
      </p:sp>
      <p:grpSp>
        <p:nvGrpSpPr>
          <p:cNvPr id="54280" name="组合 2"/>
          <p:cNvGrpSpPr>
            <a:grpSpLocks/>
          </p:cNvGrpSpPr>
          <p:nvPr/>
        </p:nvGrpSpPr>
        <p:grpSpPr bwMode="auto">
          <a:xfrm>
            <a:off x="4696910" y="1310282"/>
            <a:ext cx="3303687" cy="667733"/>
            <a:chOff x="5060" y="905"/>
            <a:chExt cx="3905" cy="788"/>
          </a:xfrm>
        </p:grpSpPr>
        <p:grpSp>
          <p:nvGrpSpPr>
            <p:cNvPr id="54285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2126" y="597157"/>
                <a:ext cx="418644" cy="419028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8912" y="597897"/>
                <a:ext cx="418644" cy="417548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5699" y="597156"/>
                <a:ext cx="418644" cy="419029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601" y="597156"/>
                <a:ext cx="418644" cy="419029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224" y="597157"/>
                <a:ext cx="418644" cy="419028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4286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prstClr val="white"/>
                  </a:solidFill>
                </a:rPr>
                <a:t>拓广探索题</a:t>
              </a:r>
              <a:endParaRPr lang="en-US" altLang="zh-CN" sz="37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100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12290"/>
          <p:cNvSpPr txBox="1">
            <a:spLocks noChangeArrowheads="1"/>
          </p:cNvSpPr>
          <p:nvPr/>
        </p:nvSpPr>
        <p:spPr bwMode="auto">
          <a:xfrm>
            <a:off x="1981986" y="3483506"/>
            <a:ext cx="1585176" cy="72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=8+(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</a:p>
        </p:txBody>
      </p:sp>
      <p:sp>
        <p:nvSpPr>
          <p:cNvPr id="12292" name="文本框 12291"/>
          <p:cNvSpPr txBox="1">
            <a:spLocks noChangeArrowheads="1"/>
          </p:cNvSpPr>
          <p:nvPr/>
        </p:nvSpPr>
        <p:spPr bwMode="auto">
          <a:xfrm>
            <a:off x="1712539" y="1906343"/>
            <a:ext cx="9532227" cy="128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sz="2700" dirty="0">
                <a:latin typeface="宋体" pitchFamily="2" charset="-122"/>
                <a:cs typeface="Times New Roman" panose="02020603050405020304" pitchFamily="18" charset="0"/>
              </a:rPr>
              <a:t>根据题意得                                                               </a:t>
            </a:r>
            <a:endParaRPr lang="en-US" altLang="zh-CN" sz="2700" dirty="0">
              <a:latin typeface="宋体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2+(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4)+2.5+3+(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0.5)+1.5+3+(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1)+0+(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2.5)              </a:t>
            </a:r>
          </a:p>
        </p:txBody>
      </p:sp>
      <p:sp>
        <p:nvSpPr>
          <p:cNvPr id="12293" name="文本框 12292"/>
          <p:cNvSpPr txBox="1">
            <a:spLocks noChangeArrowheads="1"/>
          </p:cNvSpPr>
          <p:nvPr/>
        </p:nvSpPr>
        <p:spPr bwMode="auto">
          <a:xfrm>
            <a:off x="1978811" y="2954217"/>
            <a:ext cx="8514241" cy="72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=(2+3+3)+(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4)+[2.5+(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2.5)]+[(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0.5)+(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1)+1.5]</a:t>
            </a:r>
          </a:p>
        </p:txBody>
      </p:sp>
      <p:sp>
        <p:nvSpPr>
          <p:cNvPr id="12294" name="文本框 12293"/>
          <p:cNvSpPr txBox="1">
            <a:spLocks noChangeArrowheads="1"/>
          </p:cNvSpPr>
          <p:nvPr/>
        </p:nvSpPr>
        <p:spPr bwMode="auto">
          <a:xfrm>
            <a:off x="1984101" y="3902204"/>
            <a:ext cx="1583061" cy="72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2295" name="文本框 12294"/>
          <p:cNvSpPr txBox="1">
            <a:spLocks noChangeArrowheads="1"/>
          </p:cNvSpPr>
          <p:nvPr/>
        </p:nvSpPr>
        <p:spPr bwMode="auto">
          <a:xfrm>
            <a:off x="1915698" y="4396552"/>
            <a:ext cx="9413708" cy="63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所以这10筐苹果总重量为：30</a:t>
            </a:r>
            <a:r>
              <a:rPr lang="en-US" altLang="zh-CN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×10+4=304</a:t>
            </a:r>
            <a:r>
              <a:rPr lang="zh-CN" alt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（千克）</a:t>
            </a:r>
          </a:p>
        </p:txBody>
      </p:sp>
    </p:spTree>
    <p:extLst>
      <p:ext uri="{BB962C8B-B14F-4D97-AF65-F5344CB8AC3E}">
        <p14:creationId xmlns:p14="http://schemas.microsoft.com/office/powerpoint/2010/main" val="333951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  <p:bldP spid="12292" grpId="0" bldLvl="0"/>
      <p:bldP spid="12293" grpId="0" bldLvl="0"/>
      <p:bldP spid="12294" grpId="0" bldLvl="0"/>
      <p:bldP spid="12295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1433856" y="2075873"/>
            <a:ext cx="725921" cy="2557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加法运算律</a:t>
            </a:r>
          </a:p>
        </p:txBody>
      </p:sp>
      <p:sp>
        <p:nvSpPr>
          <p:cNvPr id="20484" name="左大括号 2"/>
          <p:cNvSpPr>
            <a:spLocks/>
          </p:cNvSpPr>
          <p:nvPr/>
        </p:nvSpPr>
        <p:spPr bwMode="auto">
          <a:xfrm>
            <a:off x="2403162" y="1511651"/>
            <a:ext cx="573543" cy="3841581"/>
          </a:xfrm>
          <a:prstGeom prst="leftBrace">
            <a:avLst>
              <a:gd name="adj1" fmla="val 6553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5" name="矩形 3"/>
          <p:cNvSpPr>
            <a:spLocks noChangeArrowheads="1"/>
          </p:cNvSpPr>
          <p:nvPr/>
        </p:nvSpPr>
        <p:spPr bwMode="auto">
          <a:xfrm>
            <a:off x="3331199" y="1689492"/>
            <a:ext cx="5062408" cy="698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加法的交换律：</a:t>
            </a:r>
            <a:r>
              <a:rPr lang="en-US" altLang="zh-CN" sz="3200" i="1" dirty="0" err="1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a+b</a:t>
            </a:r>
            <a:r>
              <a:rPr lang="en-US" altLang="zh-CN" sz="3200" i="1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=</a:t>
            </a:r>
            <a:r>
              <a:rPr lang="en-US" altLang="zh-CN" sz="3200" i="1" dirty="0" err="1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b+a</a:t>
            </a:r>
            <a:endParaRPr lang="en-US" altLang="zh-CN" sz="3200" i="1" dirty="0">
              <a:solidFill>
                <a:srgbClr val="FFFF00"/>
              </a:solidFill>
              <a:latin typeface="Times New Roman" pitchFamily="18" charset="0"/>
              <a:ea typeface="黑体" pitchFamily="49" charset="-122"/>
              <a:cs typeface="Times New Roman" panose="02020603050405020304" pitchFamily="18" charset="0"/>
              <a:sym typeface="Arial" pitchFamily="34" charset="0"/>
            </a:endParaRPr>
          </a:p>
        </p:txBody>
      </p:sp>
      <p:sp>
        <p:nvSpPr>
          <p:cNvPr id="20486" name="矩形 4"/>
          <p:cNvSpPr>
            <a:spLocks noChangeArrowheads="1"/>
          </p:cNvSpPr>
          <p:nvPr/>
        </p:nvSpPr>
        <p:spPr bwMode="auto">
          <a:xfrm>
            <a:off x="3331199" y="3999309"/>
            <a:ext cx="5968102" cy="114114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   </a:t>
            </a:r>
            <a:r>
              <a:rPr lang="zh-CN" altLang="en-US" sz="3200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加法的结合律：</a:t>
            </a:r>
          </a:p>
          <a:p>
            <a:pPr eaLnBrk="1" hangingPunct="1"/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(</a:t>
            </a:r>
            <a:r>
              <a:rPr lang="en-US" altLang="zh-CN" sz="3200" i="1" dirty="0" err="1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a+b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)+</a:t>
            </a:r>
            <a:r>
              <a:rPr lang="en-US" altLang="zh-CN" sz="3200" i="1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c=a+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(</a:t>
            </a:r>
            <a:r>
              <a:rPr lang="en-US" altLang="zh-CN" sz="3200" i="1" dirty="0" err="1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b+c</a:t>
            </a:r>
            <a:r>
              <a:rPr lang="en-US" altLang="zh-CN" sz="3200" dirty="0">
                <a:solidFill>
                  <a:srgbClr val="FFFF00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  <a:sym typeface="Arial" pitchFamily="34" charset="0"/>
              </a:rPr>
              <a:t>) </a:t>
            </a:r>
          </a:p>
        </p:txBody>
      </p:sp>
      <p:sp>
        <p:nvSpPr>
          <p:cNvPr id="20488" name="矩形 6"/>
          <p:cNvSpPr>
            <a:spLocks noChangeArrowheads="1"/>
          </p:cNvSpPr>
          <p:nvPr/>
        </p:nvSpPr>
        <p:spPr bwMode="auto">
          <a:xfrm>
            <a:off x="10186192" y="2633744"/>
            <a:ext cx="645499" cy="21298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简化运算</a:t>
            </a:r>
          </a:p>
        </p:txBody>
      </p:sp>
      <p:sp>
        <p:nvSpPr>
          <p:cNvPr id="12" name="左大括号 2"/>
          <p:cNvSpPr>
            <a:spLocks/>
          </p:cNvSpPr>
          <p:nvPr/>
        </p:nvSpPr>
        <p:spPr bwMode="auto">
          <a:xfrm rot="10800000">
            <a:off x="9345984" y="1613802"/>
            <a:ext cx="573543" cy="3841581"/>
          </a:xfrm>
          <a:prstGeom prst="leftBrace">
            <a:avLst>
              <a:gd name="adj1" fmla="val 6553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27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8" grpId="0" animBg="1"/>
      <p:bldP spid="20488" grpId="1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47695" y="2615680"/>
            <a:ext cx="7541693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225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811247" y="1420085"/>
            <a:ext cx="11084580" cy="455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0"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问题：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为了防止水土流失，保护环境，某县从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年起开始实施植树造林，其中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年完成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786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亩，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2014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年完成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957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亩，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2015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年完成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1214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亩，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2016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年完成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1543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亩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.</a:t>
            </a:r>
          </a:p>
          <a:p>
            <a:pPr indent="0"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该县从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2013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年到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2016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年一共完成植树造林多少亩？看谁算得又对又快</a:t>
            </a: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!</a:t>
            </a:r>
          </a:p>
          <a:p>
            <a:pPr indent="0" eaLnBrk="1" hangingPunct="1">
              <a:lnSpc>
                <a:spcPct val="150000"/>
              </a:lnSpc>
            </a:pPr>
            <a:endParaRPr lang="en-US" altLang="zh-CN" sz="32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83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等腰三角形 159746"/>
          <p:cNvSpPr/>
          <p:nvPr/>
        </p:nvSpPr>
        <p:spPr>
          <a:xfrm>
            <a:off x="4148127" y="2106851"/>
            <a:ext cx="778832" cy="463657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843" name="矩形 159747"/>
          <p:cNvSpPr>
            <a:spLocks noChangeArrowheads="1"/>
          </p:cNvSpPr>
          <p:nvPr/>
        </p:nvSpPr>
        <p:spPr bwMode="auto">
          <a:xfrm>
            <a:off x="4895213" y="2053922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6147" name="矩形 159748"/>
          <p:cNvSpPr/>
          <p:nvPr/>
        </p:nvSpPr>
        <p:spPr>
          <a:xfrm>
            <a:off x="5735421" y="2106851"/>
            <a:ext cx="675129" cy="463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–5</a:t>
            </a:r>
          </a:p>
        </p:txBody>
      </p:sp>
      <p:sp>
        <p:nvSpPr>
          <p:cNvPr id="35845" name="矩形 159749"/>
          <p:cNvSpPr>
            <a:spLocks noChangeArrowheads="1"/>
          </p:cNvSpPr>
          <p:nvPr/>
        </p:nvSpPr>
        <p:spPr bwMode="auto">
          <a:xfrm>
            <a:off x="6554464" y="2043337"/>
            <a:ext cx="60952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5846" name="矩形 159750"/>
          <p:cNvSpPr>
            <a:spLocks noChangeArrowheads="1"/>
          </p:cNvSpPr>
          <p:nvPr/>
        </p:nvSpPr>
        <p:spPr bwMode="auto">
          <a:xfrm>
            <a:off x="7053933" y="2043337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＿＿</a:t>
            </a:r>
            <a:endParaRPr lang="zh-CN" altLang="en-US" sz="3200" u="sng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752" name="文本框 159751"/>
          <p:cNvSpPr txBox="1">
            <a:spLocks noChangeArrowheads="1"/>
          </p:cNvSpPr>
          <p:nvPr/>
        </p:nvSpPr>
        <p:spPr bwMode="auto">
          <a:xfrm>
            <a:off x="7246524" y="2005228"/>
            <a:ext cx="87850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–2</a:t>
            </a:r>
          </a:p>
        </p:txBody>
      </p:sp>
      <p:sp>
        <p:nvSpPr>
          <p:cNvPr id="6151" name="矩形 159752"/>
          <p:cNvSpPr/>
          <p:nvPr/>
        </p:nvSpPr>
        <p:spPr>
          <a:xfrm>
            <a:off x="4148128" y="2830919"/>
            <a:ext cx="675129" cy="463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–5</a:t>
            </a:r>
          </a:p>
        </p:txBody>
      </p:sp>
      <p:sp>
        <p:nvSpPr>
          <p:cNvPr id="6152" name="等腰三角形 159753"/>
          <p:cNvSpPr/>
          <p:nvPr/>
        </p:nvSpPr>
        <p:spPr>
          <a:xfrm>
            <a:off x="5733304" y="2758935"/>
            <a:ext cx="778832" cy="463657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850" name="矩形 159754"/>
          <p:cNvSpPr>
            <a:spLocks noChangeArrowheads="1"/>
          </p:cNvSpPr>
          <p:nvPr/>
        </p:nvSpPr>
        <p:spPr bwMode="auto">
          <a:xfrm>
            <a:off x="4967171" y="2703889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5851" name="矩形 159755"/>
          <p:cNvSpPr>
            <a:spLocks noChangeArrowheads="1"/>
          </p:cNvSpPr>
          <p:nvPr/>
        </p:nvSpPr>
        <p:spPr bwMode="auto">
          <a:xfrm>
            <a:off x="6626421" y="2775873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5852" name="矩形 159756"/>
          <p:cNvSpPr>
            <a:spLocks noChangeArrowheads="1"/>
          </p:cNvSpPr>
          <p:nvPr/>
        </p:nvSpPr>
        <p:spPr bwMode="auto">
          <a:xfrm>
            <a:off x="7092028" y="2830920"/>
            <a:ext cx="1204226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＿＿</a:t>
            </a:r>
          </a:p>
        </p:txBody>
      </p:sp>
      <p:sp>
        <p:nvSpPr>
          <p:cNvPr id="159758" name="文本框 159757"/>
          <p:cNvSpPr txBox="1">
            <a:spLocks noChangeArrowheads="1"/>
          </p:cNvSpPr>
          <p:nvPr/>
        </p:nvSpPr>
        <p:spPr bwMode="auto">
          <a:xfrm>
            <a:off x="7320597" y="2775874"/>
            <a:ext cx="68359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–2</a:t>
            </a:r>
          </a:p>
        </p:txBody>
      </p:sp>
      <p:sp>
        <p:nvSpPr>
          <p:cNvPr id="35855" name="文本框 2"/>
          <p:cNvSpPr txBox="1">
            <a:spLocks noChangeArrowheads="1"/>
          </p:cNvSpPr>
          <p:nvPr/>
        </p:nvSpPr>
        <p:spPr bwMode="auto">
          <a:xfrm>
            <a:off x="1177000" y="1984190"/>
            <a:ext cx="21566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填一填：</a:t>
            </a:r>
            <a:endParaRPr lang="en-US" altLang="zh-CN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68135" y="4952310"/>
            <a:ext cx="9557837" cy="143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(1)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比较以上各组两个算式的结果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,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每组两个算式有什么特征？</a:t>
            </a:r>
            <a:endParaRPr lang="zh-CN" altLang="en-US" sz="280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(2)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小学学的加法交换律在有理数的加法中还适用吗？</a:t>
            </a:r>
          </a:p>
        </p:txBody>
      </p:sp>
      <p:sp>
        <p:nvSpPr>
          <p:cNvPr id="6" name="等腰三角形 159746"/>
          <p:cNvSpPr/>
          <p:nvPr/>
        </p:nvSpPr>
        <p:spPr>
          <a:xfrm>
            <a:off x="4131196" y="3611510"/>
            <a:ext cx="780949" cy="463657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35858" name="矩形 159747"/>
          <p:cNvSpPr>
            <a:spLocks noChangeArrowheads="1"/>
          </p:cNvSpPr>
          <p:nvPr/>
        </p:nvSpPr>
        <p:spPr bwMode="auto">
          <a:xfrm>
            <a:off x="4878282" y="3544400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8" name="矩形 159748"/>
          <p:cNvSpPr/>
          <p:nvPr/>
        </p:nvSpPr>
        <p:spPr>
          <a:xfrm>
            <a:off x="5716373" y="3597330"/>
            <a:ext cx="675128" cy="46577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–9</a:t>
            </a:r>
          </a:p>
        </p:txBody>
      </p:sp>
      <p:sp>
        <p:nvSpPr>
          <p:cNvPr id="35860" name="矩形 159749"/>
          <p:cNvSpPr>
            <a:spLocks noChangeArrowheads="1"/>
          </p:cNvSpPr>
          <p:nvPr/>
        </p:nvSpPr>
        <p:spPr bwMode="auto">
          <a:xfrm>
            <a:off x="6539649" y="3533816"/>
            <a:ext cx="60740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5861" name="矩形 159750"/>
          <p:cNvSpPr>
            <a:spLocks noChangeArrowheads="1"/>
          </p:cNvSpPr>
          <p:nvPr/>
        </p:nvSpPr>
        <p:spPr bwMode="auto">
          <a:xfrm>
            <a:off x="7037002" y="3533816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 u="sng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373507" y="3495707"/>
            <a:ext cx="48677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2" name="矩形 159752"/>
          <p:cNvSpPr/>
          <p:nvPr/>
        </p:nvSpPr>
        <p:spPr>
          <a:xfrm>
            <a:off x="4129080" y="4393380"/>
            <a:ext cx="675128" cy="463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–9</a:t>
            </a:r>
          </a:p>
        </p:txBody>
      </p:sp>
      <p:sp>
        <p:nvSpPr>
          <p:cNvPr id="13" name="等腰三角形 159753"/>
          <p:cNvSpPr/>
          <p:nvPr/>
        </p:nvSpPr>
        <p:spPr>
          <a:xfrm>
            <a:off x="5716373" y="4321397"/>
            <a:ext cx="778832" cy="463657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35865" name="矩形 159754"/>
          <p:cNvSpPr>
            <a:spLocks noChangeArrowheads="1"/>
          </p:cNvSpPr>
          <p:nvPr/>
        </p:nvSpPr>
        <p:spPr bwMode="auto">
          <a:xfrm>
            <a:off x="4950240" y="4266351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5866" name="矩形 159755"/>
          <p:cNvSpPr>
            <a:spLocks noChangeArrowheads="1"/>
          </p:cNvSpPr>
          <p:nvPr/>
        </p:nvSpPr>
        <p:spPr bwMode="auto">
          <a:xfrm>
            <a:off x="6611606" y="4338335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5867" name="矩形 159756"/>
          <p:cNvSpPr>
            <a:spLocks noChangeArrowheads="1"/>
          </p:cNvSpPr>
          <p:nvPr/>
        </p:nvSpPr>
        <p:spPr bwMode="auto">
          <a:xfrm>
            <a:off x="7075097" y="4393381"/>
            <a:ext cx="1204226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375624" y="4338335"/>
            <a:ext cx="539679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5869" name="文本框 17"/>
          <p:cNvSpPr txBox="1">
            <a:spLocks noChangeArrowheads="1"/>
          </p:cNvSpPr>
          <p:nvPr/>
        </p:nvSpPr>
        <p:spPr bwMode="auto">
          <a:xfrm>
            <a:off x="3402320" y="3513084"/>
            <a:ext cx="696292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hangingPunct="0"/>
            <a:lvl7pPr marL="2971800" indent="-228600" eaLnBrk="0" hangingPunct="0"/>
            <a:lvl8pPr marL="3429000" indent="-228600" eaLnBrk="0" hangingPunct="0"/>
            <a:lvl9pPr marL="3886200" indent="-228600" eaLnBrk="0" hangingPunct="0"/>
          </a:lstStyle>
          <a:p>
            <a:r>
              <a:rPr lang="en-US" altLang="zh-CN" dirty="0"/>
              <a:t>(2)</a:t>
            </a:r>
          </a:p>
        </p:txBody>
      </p:sp>
      <p:grpSp>
        <p:nvGrpSpPr>
          <p:cNvPr id="35870" name="组合 4"/>
          <p:cNvGrpSpPr>
            <a:grpSpLocks/>
          </p:cNvGrpSpPr>
          <p:nvPr/>
        </p:nvGrpSpPr>
        <p:grpSpPr bwMode="auto">
          <a:xfrm>
            <a:off x="3788341" y="1317020"/>
            <a:ext cx="2247607" cy="529315"/>
            <a:chOff x="3485" y="1168"/>
            <a:chExt cx="2655" cy="626"/>
          </a:xfrm>
        </p:grpSpPr>
        <p:sp>
          <p:nvSpPr>
            <p:cNvPr id="2" name="圆角矩形 1"/>
            <p:cNvSpPr/>
            <p:nvPr/>
          </p:nvSpPr>
          <p:spPr>
            <a:xfrm>
              <a:off x="3485" y="1168"/>
              <a:ext cx="2655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877" name="矩形 1"/>
            <p:cNvSpPr>
              <a:spLocks noChangeArrowheads="1"/>
            </p:cNvSpPr>
            <p:nvPr/>
          </p:nvSpPr>
          <p:spPr bwMode="auto">
            <a:xfrm>
              <a:off x="3973" y="1203"/>
              <a:ext cx="1678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</a:t>
              </a:r>
            </a:p>
          </p:txBody>
        </p:sp>
      </p:grpSp>
      <p:sp>
        <p:nvSpPr>
          <p:cNvPr id="35871" name="文本框 3"/>
          <p:cNvSpPr txBox="1">
            <a:spLocks noChangeArrowheads="1"/>
          </p:cNvSpPr>
          <p:nvPr/>
        </p:nvSpPr>
        <p:spPr bwMode="auto">
          <a:xfrm>
            <a:off x="6239121" y="1239778"/>
            <a:ext cx="275554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加法运算律</a:t>
            </a:r>
          </a:p>
        </p:txBody>
      </p:sp>
      <p:sp>
        <p:nvSpPr>
          <p:cNvPr id="38" name="文本框 17"/>
          <p:cNvSpPr txBox="1">
            <a:spLocks noChangeArrowheads="1"/>
          </p:cNvSpPr>
          <p:nvPr/>
        </p:nvSpPr>
        <p:spPr bwMode="auto">
          <a:xfrm>
            <a:off x="3377762" y="2043821"/>
            <a:ext cx="69629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3819" y="5097086"/>
            <a:ext cx="1759227" cy="5746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8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2" grpId="0"/>
      <p:bldP spid="159758" grpId="0"/>
      <p:bldP spid="5" grpId="0"/>
      <p:bldP spid="11" grpId="0"/>
      <p:bldP spid="17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等腰三角形 161794"/>
          <p:cNvSpPr/>
          <p:nvPr/>
        </p:nvSpPr>
        <p:spPr>
          <a:xfrm>
            <a:off x="3890609" y="1398407"/>
            <a:ext cx="780948" cy="463658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170" name="矩形 161795"/>
          <p:cNvSpPr/>
          <p:nvPr/>
        </p:nvSpPr>
        <p:spPr>
          <a:xfrm>
            <a:off x="5262031" y="1470391"/>
            <a:ext cx="673012" cy="463658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–5</a:t>
            </a:r>
          </a:p>
        </p:txBody>
      </p:sp>
      <p:sp>
        <p:nvSpPr>
          <p:cNvPr id="36868" name="矩形 161796"/>
          <p:cNvSpPr>
            <a:spLocks noChangeArrowheads="1"/>
          </p:cNvSpPr>
          <p:nvPr/>
        </p:nvSpPr>
        <p:spPr bwMode="auto">
          <a:xfrm>
            <a:off x="4612297" y="1417462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869" name="矩形 161797"/>
          <p:cNvSpPr>
            <a:spLocks noChangeArrowheads="1"/>
          </p:cNvSpPr>
          <p:nvPr/>
        </p:nvSpPr>
        <p:spPr bwMode="auto">
          <a:xfrm>
            <a:off x="7355140" y="1392057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6870" name="矩形 161798"/>
          <p:cNvSpPr>
            <a:spLocks noChangeArrowheads="1"/>
          </p:cNvSpPr>
          <p:nvPr/>
        </p:nvSpPr>
        <p:spPr bwMode="auto">
          <a:xfrm>
            <a:off x="7748790" y="1464040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1" name="矩形 161799"/>
          <p:cNvSpPr>
            <a:spLocks noChangeArrowheads="1"/>
          </p:cNvSpPr>
          <p:nvPr/>
        </p:nvSpPr>
        <p:spPr bwMode="auto">
          <a:xfrm>
            <a:off x="5981603" y="1383588"/>
            <a:ext cx="3829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175" name="椭圆 161800"/>
          <p:cNvSpPr/>
          <p:nvPr/>
        </p:nvSpPr>
        <p:spPr>
          <a:xfrm>
            <a:off x="6633453" y="1470390"/>
            <a:ext cx="673012" cy="516586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–7</a:t>
            </a:r>
          </a:p>
        </p:txBody>
      </p:sp>
      <p:sp>
        <p:nvSpPr>
          <p:cNvPr id="161802" name="文本框 161801"/>
          <p:cNvSpPr txBox="1">
            <a:spLocks noChangeArrowheads="1"/>
          </p:cNvSpPr>
          <p:nvPr/>
        </p:nvSpPr>
        <p:spPr bwMode="auto">
          <a:xfrm>
            <a:off x="7964662" y="1383588"/>
            <a:ext cx="68359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–9</a:t>
            </a:r>
          </a:p>
        </p:txBody>
      </p:sp>
      <p:sp>
        <p:nvSpPr>
          <p:cNvPr id="36874" name="文本框 161802"/>
          <p:cNvSpPr txBox="1">
            <a:spLocks noChangeArrowheads="1"/>
          </p:cNvSpPr>
          <p:nvPr/>
        </p:nvSpPr>
        <p:spPr bwMode="auto">
          <a:xfrm>
            <a:off x="3602780" y="1396291"/>
            <a:ext cx="50370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</a:p>
        </p:txBody>
      </p:sp>
      <p:sp>
        <p:nvSpPr>
          <p:cNvPr id="36875" name="矩形 161803"/>
          <p:cNvSpPr>
            <a:spLocks noChangeArrowheads="1"/>
          </p:cNvSpPr>
          <p:nvPr/>
        </p:nvSpPr>
        <p:spPr bwMode="auto">
          <a:xfrm>
            <a:off x="6125518" y="1396291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7179" name="等腰三角形 161804"/>
          <p:cNvSpPr/>
          <p:nvPr/>
        </p:nvSpPr>
        <p:spPr>
          <a:xfrm>
            <a:off x="3818651" y="2192341"/>
            <a:ext cx="778832" cy="463657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180" name="矩形 161805"/>
          <p:cNvSpPr/>
          <p:nvPr/>
        </p:nvSpPr>
        <p:spPr>
          <a:xfrm>
            <a:off x="5405945" y="2264324"/>
            <a:ext cx="675128" cy="463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–5</a:t>
            </a:r>
          </a:p>
        </p:txBody>
      </p:sp>
      <p:sp>
        <p:nvSpPr>
          <p:cNvPr id="36878" name="矩形 161806"/>
          <p:cNvSpPr>
            <a:spLocks noChangeArrowheads="1"/>
          </p:cNvSpPr>
          <p:nvPr/>
        </p:nvSpPr>
        <p:spPr bwMode="auto">
          <a:xfrm>
            <a:off x="4540340" y="2209278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879" name="矩形 161807"/>
          <p:cNvSpPr>
            <a:spLocks noChangeArrowheads="1"/>
          </p:cNvSpPr>
          <p:nvPr/>
        </p:nvSpPr>
        <p:spPr bwMode="auto">
          <a:xfrm>
            <a:off x="5939275" y="2209279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880" name="矩形 161808"/>
          <p:cNvSpPr>
            <a:spLocks noChangeArrowheads="1"/>
          </p:cNvSpPr>
          <p:nvPr/>
        </p:nvSpPr>
        <p:spPr bwMode="auto">
          <a:xfrm>
            <a:off x="7355140" y="2209279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6881" name="矩形 161809"/>
          <p:cNvSpPr>
            <a:spLocks noChangeArrowheads="1"/>
          </p:cNvSpPr>
          <p:nvPr/>
        </p:nvSpPr>
        <p:spPr bwMode="auto">
          <a:xfrm>
            <a:off x="7784769" y="2262207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5" name="椭圆 161810"/>
          <p:cNvSpPr/>
          <p:nvPr/>
        </p:nvSpPr>
        <p:spPr>
          <a:xfrm>
            <a:off x="6417581" y="2264325"/>
            <a:ext cx="673012" cy="514468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–7</a:t>
            </a:r>
          </a:p>
        </p:txBody>
      </p:sp>
      <p:sp>
        <p:nvSpPr>
          <p:cNvPr id="161812" name="文本框 161811"/>
          <p:cNvSpPr txBox="1">
            <a:spLocks noChangeArrowheads="1"/>
          </p:cNvSpPr>
          <p:nvPr/>
        </p:nvSpPr>
        <p:spPr bwMode="auto">
          <a:xfrm>
            <a:off x="7869424" y="2202927"/>
            <a:ext cx="844439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–9</a:t>
            </a:r>
          </a:p>
        </p:txBody>
      </p:sp>
      <p:sp>
        <p:nvSpPr>
          <p:cNvPr id="36884" name="文本框 161812"/>
          <p:cNvSpPr txBox="1">
            <a:spLocks noChangeArrowheads="1"/>
          </p:cNvSpPr>
          <p:nvPr/>
        </p:nvSpPr>
        <p:spPr bwMode="auto">
          <a:xfrm>
            <a:off x="5046159" y="2209279"/>
            <a:ext cx="50370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(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85" name="矩形 161813"/>
          <p:cNvSpPr>
            <a:spLocks noChangeArrowheads="1"/>
          </p:cNvSpPr>
          <p:nvPr/>
        </p:nvSpPr>
        <p:spPr bwMode="auto">
          <a:xfrm>
            <a:off x="7065195" y="2209279"/>
            <a:ext cx="3829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)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86" name="文本框 3"/>
          <p:cNvSpPr txBox="1">
            <a:spLocks noChangeArrowheads="1"/>
          </p:cNvSpPr>
          <p:nvPr/>
        </p:nvSpPr>
        <p:spPr bwMode="auto">
          <a:xfrm>
            <a:off x="2955164" y="1386146"/>
            <a:ext cx="7555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(3)</a:t>
            </a:r>
          </a:p>
        </p:txBody>
      </p:sp>
      <p:sp>
        <p:nvSpPr>
          <p:cNvPr id="2" name="等腰三角形 161794"/>
          <p:cNvSpPr/>
          <p:nvPr/>
        </p:nvSpPr>
        <p:spPr>
          <a:xfrm>
            <a:off x="3873678" y="3320786"/>
            <a:ext cx="778832" cy="463658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3" name="矩形 161795"/>
          <p:cNvSpPr/>
          <p:nvPr/>
        </p:nvSpPr>
        <p:spPr>
          <a:xfrm>
            <a:off x="5245100" y="3390652"/>
            <a:ext cx="673012" cy="46577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–4</a:t>
            </a:r>
          </a:p>
        </p:txBody>
      </p:sp>
      <p:sp>
        <p:nvSpPr>
          <p:cNvPr id="36889" name="矩形 161796"/>
          <p:cNvSpPr>
            <a:spLocks noChangeArrowheads="1"/>
          </p:cNvSpPr>
          <p:nvPr/>
        </p:nvSpPr>
        <p:spPr bwMode="auto">
          <a:xfrm>
            <a:off x="4595366" y="3337722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890" name="矩形 161797"/>
          <p:cNvSpPr>
            <a:spLocks noChangeArrowheads="1"/>
          </p:cNvSpPr>
          <p:nvPr/>
        </p:nvSpPr>
        <p:spPr bwMode="auto">
          <a:xfrm>
            <a:off x="7338209" y="3314435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6891" name="矩形 161798"/>
          <p:cNvSpPr>
            <a:spLocks noChangeArrowheads="1"/>
          </p:cNvSpPr>
          <p:nvPr/>
        </p:nvSpPr>
        <p:spPr bwMode="auto">
          <a:xfrm>
            <a:off x="7731859" y="3386418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92" name="矩形 161799"/>
          <p:cNvSpPr>
            <a:spLocks noChangeArrowheads="1"/>
          </p:cNvSpPr>
          <p:nvPr/>
        </p:nvSpPr>
        <p:spPr bwMode="auto">
          <a:xfrm>
            <a:off x="5964672" y="3305966"/>
            <a:ext cx="3829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9" name="椭圆 161800"/>
          <p:cNvSpPr/>
          <p:nvPr/>
        </p:nvSpPr>
        <p:spPr>
          <a:xfrm>
            <a:off x="6616521" y="3390652"/>
            <a:ext cx="673012" cy="516586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–6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945614" y="3305967"/>
            <a:ext cx="68571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–2</a:t>
            </a:r>
          </a:p>
        </p:txBody>
      </p:sp>
      <p:sp>
        <p:nvSpPr>
          <p:cNvPr id="36895" name="文本框 161802"/>
          <p:cNvSpPr txBox="1">
            <a:spLocks noChangeArrowheads="1"/>
          </p:cNvSpPr>
          <p:nvPr/>
        </p:nvSpPr>
        <p:spPr bwMode="auto">
          <a:xfrm>
            <a:off x="3585849" y="3318670"/>
            <a:ext cx="501584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</a:p>
        </p:txBody>
      </p:sp>
      <p:sp>
        <p:nvSpPr>
          <p:cNvPr id="36896" name="矩形 161803"/>
          <p:cNvSpPr>
            <a:spLocks noChangeArrowheads="1"/>
          </p:cNvSpPr>
          <p:nvPr/>
        </p:nvSpPr>
        <p:spPr bwMode="auto">
          <a:xfrm>
            <a:off x="6110702" y="3318669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13" name="等腰三角形 161804"/>
          <p:cNvSpPr/>
          <p:nvPr/>
        </p:nvSpPr>
        <p:spPr>
          <a:xfrm>
            <a:off x="3801720" y="4112602"/>
            <a:ext cx="778832" cy="463658"/>
          </a:xfrm>
          <a:prstGeom prst="triangle">
            <a:avLst>
              <a:gd name="adj" fmla="val 50000"/>
            </a:avLst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rgbClr val="FFFF00"/>
                </a:solidFill>
                <a:latin typeface="Times New Roman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4" name="矩形 161805"/>
          <p:cNvSpPr/>
          <p:nvPr/>
        </p:nvSpPr>
        <p:spPr>
          <a:xfrm>
            <a:off x="5391130" y="4186703"/>
            <a:ext cx="673012" cy="46365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schemeClr val="bg1"/>
                </a:solidFill>
                <a:latin typeface="Times New Roman" pitchFamily="18" charset="0"/>
                <a:cs typeface="Times New Roman" panose="02020603050405020304" pitchFamily="18" charset="0"/>
              </a:rPr>
              <a:t>–4</a:t>
            </a:r>
          </a:p>
        </p:txBody>
      </p:sp>
      <p:sp>
        <p:nvSpPr>
          <p:cNvPr id="36899" name="矩形 161806"/>
          <p:cNvSpPr>
            <a:spLocks noChangeArrowheads="1"/>
          </p:cNvSpPr>
          <p:nvPr/>
        </p:nvSpPr>
        <p:spPr bwMode="auto">
          <a:xfrm>
            <a:off x="4525526" y="4131657"/>
            <a:ext cx="761221" cy="73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900" name="矩形 161807"/>
          <p:cNvSpPr>
            <a:spLocks noChangeArrowheads="1"/>
          </p:cNvSpPr>
          <p:nvPr/>
        </p:nvSpPr>
        <p:spPr bwMode="auto">
          <a:xfrm>
            <a:off x="5922344" y="4131657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﹢</a:t>
            </a:r>
          </a:p>
        </p:txBody>
      </p:sp>
      <p:sp>
        <p:nvSpPr>
          <p:cNvPr id="36901" name="矩形 161808"/>
          <p:cNvSpPr>
            <a:spLocks noChangeArrowheads="1"/>
          </p:cNvSpPr>
          <p:nvPr/>
        </p:nvSpPr>
        <p:spPr bwMode="auto">
          <a:xfrm>
            <a:off x="7338209" y="4131657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﹦</a:t>
            </a:r>
          </a:p>
        </p:txBody>
      </p:sp>
      <p:sp>
        <p:nvSpPr>
          <p:cNvPr id="36902" name="矩形 161809"/>
          <p:cNvSpPr>
            <a:spLocks noChangeArrowheads="1"/>
          </p:cNvSpPr>
          <p:nvPr/>
        </p:nvSpPr>
        <p:spPr bwMode="auto">
          <a:xfrm>
            <a:off x="7767838" y="4184586"/>
            <a:ext cx="107109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＿</a:t>
            </a:r>
            <a:r>
              <a:rPr lang="zh-CN" altLang="en-US" sz="3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＿</a:t>
            </a:r>
            <a:endParaRPr lang="zh-CN" altLang="en-US" sz="32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椭圆 161810"/>
          <p:cNvSpPr/>
          <p:nvPr/>
        </p:nvSpPr>
        <p:spPr>
          <a:xfrm>
            <a:off x="6400649" y="4186703"/>
            <a:ext cx="675128" cy="514468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pPr algn="ctr">
              <a:defRPr/>
            </a:pPr>
            <a:r>
              <a:rPr lang="en-US" altLang="zh-CN" sz="3200" noProof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–6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852493" y="4123189"/>
            <a:ext cx="844439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–2</a:t>
            </a:r>
          </a:p>
        </p:txBody>
      </p:sp>
      <p:sp>
        <p:nvSpPr>
          <p:cNvPr id="36905" name="文本框 161812"/>
          <p:cNvSpPr txBox="1">
            <a:spLocks noChangeArrowheads="1"/>
          </p:cNvSpPr>
          <p:nvPr/>
        </p:nvSpPr>
        <p:spPr bwMode="auto">
          <a:xfrm>
            <a:off x="5029228" y="4131658"/>
            <a:ext cx="50370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(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906" name="矩形 161813"/>
          <p:cNvSpPr>
            <a:spLocks noChangeArrowheads="1"/>
          </p:cNvSpPr>
          <p:nvPr/>
        </p:nvSpPr>
        <p:spPr bwMode="auto">
          <a:xfrm>
            <a:off x="7050380" y="4131657"/>
            <a:ext cx="3829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itchFamily="2" charset="-122"/>
              </a:rPr>
              <a:t>)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907" name="文本框 22"/>
          <p:cNvSpPr txBox="1">
            <a:spLocks noChangeArrowheads="1"/>
          </p:cNvSpPr>
          <p:nvPr/>
        </p:nvSpPr>
        <p:spPr bwMode="auto">
          <a:xfrm>
            <a:off x="2938233" y="3306406"/>
            <a:ext cx="755551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hangingPunct="0"/>
            <a:lvl7pPr marL="2971800" indent="-228600" eaLnBrk="0" hangingPunct="0"/>
            <a:lvl8pPr marL="3429000" indent="-228600" eaLnBrk="0" hangingPunct="0"/>
            <a:lvl9pPr marL="3886200" indent="-228600" eaLnBrk="0" hangingPunct="0"/>
          </a:lstStyle>
          <a:p>
            <a:r>
              <a:rPr lang="en-US" altLang="zh-CN" dirty="0"/>
              <a:t>(4)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989849" y="5016629"/>
            <a:ext cx="10836093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pitchFamily="2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pitchFamily="2" charset="-122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pitchFamily="2" charset="-122"/>
              </a:rPr>
              <a:t>】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(1)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请用精炼的语言把你得到的结论概括出来．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  <a:sym typeface="宋体" pitchFamily="2" charset="-122"/>
              </a:rPr>
              <a:t>                 (2)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你能用字母把这个规律表示出来吗？</a:t>
            </a:r>
            <a:endParaRPr lang="en-US" altLang="zh-CN" sz="3200" dirty="0">
              <a:solidFill>
                <a:prstClr val="black"/>
              </a:solidFill>
              <a:latin typeface="Times New Roman" panose="02020603050405020304" pitchFamily="18" charset="0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2"/>
          <p:cNvSpPr txBox="1">
            <a:spLocks noChangeArrowheads="1"/>
          </p:cNvSpPr>
          <p:nvPr/>
        </p:nvSpPr>
        <p:spPr bwMode="auto">
          <a:xfrm>
            <a:off x="1202481" y="1402356"/>
            <a:ext cx="21566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填一填：</a:t>
            </a:r>
            <a:endParaRPr lang="en-US" altLang="zh-CN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5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2" grpId="0"/>
      <p:bldP spid="161812" grpId="0"/>
      <p:bldP spid="10" grpId="0"/>
      <p:bldP spid="20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文本框 162819"/>
          <p:cNvSpPr txBox="1">
            <a:spLocks noChangeArrowheads="1"/>
          </p:cNvSpPr>
          <p:nvPr/>
        </p:nvSpPr>
        <p:spPr bwMode="auto">
          <a:xfrm>
            <a:off x="6289914" y="5619798"/>
            <a:ext cx="3149190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)+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289914" y="3483587"/>
            <a:ext cx="183702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82535" y="2118020"/>
            <a:ext cx="10816876" cy="140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加法交换律：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有理数加法中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，两个数相加，交换加数的位置，和不变．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882535" y="4191009"/>
            <a:ext cx="10692008" cy="140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加法结合律：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有理数的加法中</a:t>
            </a: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，三个数相加，先把前两个数相加，或者先把后两个数相加，和不变．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02628" y="3329035"/>
            <a:ext cx="271321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用字母表示为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02627" y="5465246"/>
            <a:ext cx="2713213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用字母表示为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495961" y="1274265"/>
            <a:ext cx="3253394" cy="863799"/>
            <a:chOff x="3131762" y="248416"/>
            <a:chExt cx="2440363" cy="647699"/>
          </a:xfrm>
        </p:grpSpPr>
        <p:sp>
          <p:nvSpPr>
            <p:cNvPr id="17" name="圆角矩形 16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20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573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/>
      <p:bldP spid="5" grpId="0"/>
      <p:bldP spid="5129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089" y="2723752"/>
            <a:ext cx="4391324" cy="3989078"/>
          </a:xfrm>
          <a:prstGeom prst="rect">
            <a:avLst/>
          </a:prstGeom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02296" y="2101591"/>
            <a:ext cx="70306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计算：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16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+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25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+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–</a:t>
            </a:r>
            <a:r>
              <a:rPr lang="zh-CN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35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552054" y="2668348"/>
            <a:ext cx="5919547" cy="55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 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25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）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35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985475" y="3269865"/>
            <a:ext cx="5542828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24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25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）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+ 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35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）］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982563" y="3796794"/>
            <a:ext cx="4249713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＝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40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60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）＝ 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 rot="10800000">
            <a:off x="1650783" y="4511844"/>
            <a:ext cx="3911091" cy="2013415"/>
          </a:xfrm>
          <a:prstGeom prst="cloudCallout">
            <a:avLst>
              <a:gd name="adj1" fmla="val -50778"/>
              <a:gd name="adj2" fmla="val 70750"/>
            </a:avLst>
          </a:prstGeom>
          <a:solidFill>
            <a:srgbClr val="FFFFC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en-US" sz="2800" dirty="0" err="1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怎样使计算简化的</a:t>
            </a:r>
            <a:r>
              <a:rPr lang="en-US" altLang="zh-CN" sz="2800" dirty="0" err="1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  <a:r>
              <a:rPr lang="en-US" altLang="en-US" sz="2800" dirty="0" err="1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这样做的根据是什么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</a:p>
        </p:txBody>
      </p:sp>
      <p:grpSp>
        <p:nvGrpSpPr>
          <p:cNvPr id="38921" name="组合 6"/>
          <p:cNvGrpSpPr>
            <a:grpSpLocks/>
          </p:cNvGrpSpPr>
          <p:nvPr/>
        </p:nvGrpSpPr>
        <p:grpSpPr bwMode="auto">
          <a:xfrm>
            <a:off x="2101575" y="1308624"/>
            <a:ext cx="2478295" cy="630942"/>
            <a:chOff x="427462" y="558483"/>
            <a:chExt cx="1858351" cy="472792"/>
          </a:xfrm>
        </p:grpSpPr>
        <p:grpSp>
          <p:nvGrpSpPr>
            <p:cNvPr id="38927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8928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679340" y="1327677"/>
            <a:ext cx="5980921" cy="635147"/>
          </a:xfrm>
          <a:prstGeom prst="rect">
            <a:avLst/>
          </a:prstGeom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300" noProof="1">
                <a:solidFill>
                  <a:prstClr val="black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+mn-ea"/>
              </a:rPr>
              <a:t>利用加法运算律进行简便运算</a:t>
            </a:r>
          </a:p>
        </p:txBody>
      </p:sp>
      <p:sp>
        <p:nvSpPr>
          <p:cNvPr id="2" name="矩形 1"/>
          <p:cNvSpPr/>
          <p:nvPr/>
        </p:nvSpPr>
        <p:spPr>
          <a:xfrm>
            <a:off x="8297533" y="3357289"/>
            <a:ext cx="3733314" cy="335554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800" noProof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把正数与负数分别相加，从而计算简化，这样做既</a:t>
            </a:r>
            <a:r>
              <a:rPr lang="zh-CN" altLang="en-US" sz="2700" noProof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运用</a:t>
            </a:r>
            <a:r>
              <a:rPr lang="zh-CN" altLang="en-US" sz="2800" noProof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了加法交换律，又运用了加法结合律</a:t>
            </a:r>
            <a:r>
              <a:rPr lang="en-US" altLang="zh-CN" sz="2800" noProof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800" noProof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7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  <p:bldP spid="12292" grpId="0"/>
      <p:bldP spid="12293" grpId="0"/>
      <p:bldP spid="23558" grpId="0" bldLvl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文本框 179201"/>
          <p:cNvSpPr txBox="1">
            <a:spLocks noChangeArrowheads="1"/>
          </p:cNvSpPr>
          <p:nvPr/>
        </p:nvSpPr>
        <p:spPr bwMode="auto">
          <a:xfrm>
            <a:off x="1915332" y="1915889"/>
            <a:ext cx="8253925" cy="329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(–2.48)+4.33+(–7.52)+(–4.33)</a:t>
            </a:r>
          </a:p>
          <a:p>
            <a:pPr eaLnBrk="1" hangingPunct="1">
              <a:spcBef>
                <a:spcPct val="50000"/>
              </a:spcBef>
            </a:pPr>
            <a:endParaRPr lang="en-US" altLang="zh-CN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0" name="文本框 179202"/>
          <p:cNvSpPr txBox="1">
            <a:spLocks noChangeArrowheads="1"/>
          </p:cNvSpPr>
          <p:nvPr/>
        </p:nvSpPr>
        <p:spPr bwMode="auto">
          <a:xfrm>
            <a:off x="1345285" y="1413242"/>
            <a:ext cx="2014804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例2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</a:t>
            </a:r>
          </a:p>
        </p:txBody>
      </p:sp>
      <p:sp>
        <p:nvSpPr>
          <p:cNvPr id="179206" name="文本框 179205"/>
          <p:cNvSpPr txBox="1">
            <a:spLocks noChangeArrowheads="1"/>
          </p:cNvSpPr>
          <p:nvPr/>
        </p:nvSpPr>
        <p:spPr bwMode="auto">
          <a:xfrm>
            <a:off x="2727502" y="2688322"/>
            <a:ext cx="7178683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cs typeface="Times New Roman" panose="02020603050405020304" pitchFamily="18" charset="0"/>
              </a:rPr>
              <a:t>原式</a:t>
            </a:r>
            <a:r>
              <a:rPr lang="en-US" altLang="zh-CN" sz="2700" dirty="0">
                <a:latin typeface="Times New Roman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[(–2.48)+(–7.52)]+[(+4.33)+(–4.33)]</a:t>
            </a:r>
          </a:p>
        </p:txBody>
      </p:sp>
      <p:sp>
        <p:nvSpPr>
          <p:cNvPr id="179207" name="文本框 179206"/>
          <p:cNvSpPr txBox="1">
            <a:spLocks noChangeArrowheads="1"/>
          </p:cNvSpPr>
          <p:nvPr/>
        </p:nvSpPr>
        <p:spPr bwMode="auto">
          <a:xfrm>
            <a:off x="4115693" y="3164301"/>
            <a:ext cx="1563884" cy="136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=(–10)+0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= –10</a:t>
            </a:r>
          </a:p>
        </p:txBody>
      </p:sp>
    </p:spTree>
    <p:extLst>
      <p:ext uri="{BB962C8B-B14F-4D97-AF65-F5344CB8AC3E}">
        <p14:creationId xmlns:p14="http://schemas.microsoft.com/office/powerpoint/2010/main" val="63633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4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898308"/>
              </p:ext>
            </p:extLst>
          </p:nvPr>
        </p:nvGraphicFramePr>
        <p:xfrm>
          <a:off x="2996092" y="1731050"/>
          <a:ext cx="2380447" cy="986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2" name="Equation" r:id="rId3" imgW="1054080" imgH="406080" progId="Equation.DSMT4">
                  <p:embed/>
                </p:oleObj>
              </mc:Choice>
              <mc:Fallback>
                <p:oleObj name="Equation" r:id="rId3" imgW="105408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092" y="1731050"/>
                        <a:ext cx="2380447" cy="986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6781827"/>
              </p:ext>
            </p:extLst>
          </p:nvPr>
        </p:nvGraphicFramePr>
        <p:xfrm>
          <a:off x="4179551" y="2746624"/>
          <a:ext cx="2281470" cy="882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3" name="Equation" r:id="rId5" imgW="1143000" imgH="406080" progId="Equation.DSMT4">
                  <p:embed/>
                </p:oleObj>
              </mc:Choice>
              <mc:Fallback>
                <p:oleObj name="Equation" r:id="rId5" imgW="114300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9551" y="2746624"/>
                        <a:ext cx="2281470" cy="882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0288607"/>
              </p:ext>
            </p:extLst>
          </p:nvPr>
        </p:nvGraphicFramePr>
        <p:xfrm>
          <a:off x="3860813" y="3711880"/>
          <a:ext cx="1487824" cy="827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4" name="Equation" r:id="rId7" imgW="723600" imgH="406080" progId="Equation.DSMT4">
                  <p:embed/>
                </p:oleObj>
              </mc:Choice>
              <mc:Fallback>
                <p:oleObj name="Equation" r:id="rId7" imgW="72360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13" y="3711880"/>
                        <a:ext cx="1487824" cy="827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文本框 3"/>
          <p:cNvSpPr txBox="1">
            <a:spLocks noChangeArrowheads="1"/>
          </p:cNvSpPr>
          <p:nvPr/>
        </p:nvSpPr>
        <p:spPr bwMode="auto">
          <a:xfrm>
            <a:off x="1745695" y="1867971"/>
            <a:ext cx="123385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（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）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62622" y="2921249"/>
            <a:ext cx="1834792" cy="5386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原式</a:t>
            </a:r>
            <a:r>
              <a:rPr lang="en-US" altLang="zh-CN" sz="27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</a:t>
            </a:r>
            <a:endParaRPr lang="zh-CN" altLang="en-US" sz="27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43772" y="2175817"/>
            <a:ext cx="4331860" cy="2692363"/>
            <a:chOff x="5582112" y="2855803"/>
            <a:chExt cx="3249318" cy="2018805"/>
          </a:xfrm>
        </p:grpSpPr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 rot="10800000">
              <a:off x="5582112" y="2855803"/>
              <a:ext cx="3249318" cy="2018805"/>
            </a:xfrm>
            <a:prstGeom prst="cloudCallout">
              <a:avLst>
                <a:gd name="adj1" fmla="val 82856"/>
                <a:gd name="adj2" fmla="val 48856"/>
              </a:avLst>
            </a:prstGeom>
            <a:solidFill>
              <a:srgbClr val="FFFFC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</a:pPr>
              <a:endParaRPr lang="en-US" altLang="zh-CN" sz="2700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  <p:sp>
          <p:nvSpPr>
            <p:cNvPr id="20" name="文本框 6147"/>
            <p:cNvSpPr txBox="1">
              <a:spLocks noChangeArrowheads="1"/>
            </p:cNvSpPr>
            <p:nvPr/>
          </p:nvSpPr>
          <p:spPr bwMode="auto">
            <a:xfrm>
              <a:off x="6085036" y="3086637"/>
              <a:ext cx="2243470" cy="1692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70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回顾以上例题的解答，将怎样的加数结合在一起，可使运算简便？</a:t>
              </a:r>
            </a:p>
          </p:txBody>
        </p:sp>
      </p:grpSp>
      <p:graphicFrame>
        <p:nvGraphicFramePr>
          <p:cNvPr id="6" name="对象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020364"/>
              </p:ext>
            </p:extLst>
          </p:nvPr>
        </p:nvGraphicFramePr>
        <p:xfrm>
          <a:off x="3867844" y="4454276"/>
          <a:ext cx="939678" cy="827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name="Equation" r:id="rId9" imgW="457200" imgH="406080" progId="Equation.DSMT4">
                  <p:embed/>
                </p:oleObj>
              </mc:Choice>
              <mc:Fallback>
                <p:oleObj name="Equation" r:id="rId9" imgW="457200" imgH="4060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000000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844" y="4454276"/>
                        <a:ext cx="939678" cy="827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9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2881</TotalTime>
  <Words>1921</Words>
  <Application>Microsoft Office PowerPoint</Application>
  <PresentationFormat>自定义</PresentationFormat>
  <Paragraphs>233</Paragraphs>
  <Slides>29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1_自定义设计方案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59</cp:revision>
  <cp:lastPrinted>2001-09-13T10:59:37Z</cp:lastPrinted>
  <dcterms:created xsi:type="dcterms:W3CDTF">2001-09-13T10:49:27Z</dcterms:created>
  <dcterms:modified xsi:type="dcterms:W3CDTF">2024-08-21T07:24:57Z</dcterms:modified>
</cp:coreProperties>
</file>